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2.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3.xml" ContentType="application/vnd.openxmlformats-officedocument.presentationml.comments+xml"/>
  <Override PartName="/ppt/notesSlides/notesSlide60.xml" ContentType="application/vnd.openxmlformats-officedocument.presentationml.notesSlide+xml"/>
  <Override PartName="/ppt/comments/comment4.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comment5.xml" ContentType="application/vnd.openxmlformats-officedocument.presentationml.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207" r:id="rId2"/>
  </p:sldMasterIdLst>
  <p:notesMasterIdLst>
    <p:notesMasterId r:id="rId81"/>
  </p:notesMasterIdLst>
  <p:handoutMasterIdLst>
    <p:handoutMasterId r:id="rId82"/>
  </p:handoutMasterIdLst>
  <p:sldIdLst>
    <p:sldId id="256" r:id="rId3"/>
    <p:sldId id="532" r:id="rId4"/>
    <p:sldId id="430" r:id="rId5"/>
    <p:sldId id="506" r:id="rId6"/>
    <p:sldId id="507" r:id="rId7"/>
    <p:sldId id="508" r:id="rId8"/>
    <p:sldId id="509" r:id="rId9"/>
    <p:sldId id="510" r:id="rId10"/>
    <p:sldId id="511" r:id="rId11"/>
    <p:sldId id="512" r:id="rId12"/>
    <p:sldId id="513" r:id="rId13"/>
    <p:sldId id="514" r:id="rId14"/>
    <p:sldId id="515" r:id="rId15"/>
    <p:sldId id="516" r:id="rId16"/>
    <p:sldId id="517" r:id="rId17"/>
    <p:sldId id="518" r:id="rId18"/>
    <p:sldId id="519" r:id="rId19"/>
    <p:sldId id="520" r:id="rId20"/>
    <p:sldId id="521" r:id="rId21"/>
    <p:sldId id="522" r:id="rId22"/>
    <p:sldId id="523" r:id="rId23"/>
    <p:sldId id="524" r:id="rId24"/>
    <p:sldId id="525" r:id="rId25"/>
    <p:sldId id="527" r:id="rId26"/>
    <p:sldId id="528" r:id="rId27"/>
    <p:sldId id="529" r:id="rId28"/>
    <p:sldId id="530" r:id="rId29"/>
    <p:sldId id="531" r:id="rId30"/>
    <p:sldId id="505" r:id="rId31"/>
    <p:sldId id="433" r:id="rId32"/>
    <p:sldId id="463" r:id="rId33"/>
    <p:sldId id="464" r:id="rId34"/>
    <p:sldId id="465" r:id="rId35"/>
    <p:sldId id="466" r:id="rId36"/>
    <p:sldId id="533" r:id="rId37"/>
    <p:sldId id="438" r:id="rId38"/>
    <p:sldId id="439" r:id="rId39"/>
    <p:sldId id="440" r:id="rId40"/>
    <p:sldId id="442" r:id="rId41"/>
    <p:sldId id="443" r:id="rId42"/>
    <p:sldId id="444" r:id="rId43"/>
    <p:sldId id="475" r:id="rId44"/>
    <p:sldId id="445" r:id="rId45"/>
    <p:sldId id="446" r:id="rId46"/>
    <p:sldId id="447" r:id="rId47"/>
    <p:sldId id="477" r:id="rId48"/>
    <p:sldId id="492" r:id="rId49"/>
    <p:sldId id="476" r:id="rId50"/>
    <p:sldId id="449" r:id="rId51"/>
    <p:sldId id="448" r:id="rId52"/>
    <p:sldId id="451" r:id="rId53"/>
    <p:sldId id="454" r:id="rId54"/>
    <p:sldId id="467" r:id="rId55"/>
    <p:sldId id="468" r:id="rId56"/>
    <p:sldId id="469" r:id="rId57"/>
    <p:sldId id="470" r:id="rId58"/>
    <p:sldId id="473" r:id="rId59"/>
    <p:sldId id="474" r:id="rId60"/>
    <p:sldId id="471" r:id="rId61"/>
    <p:sldId id="472" r:id="rId62"/>
    <p:sldId id="478" r:id="rId63"/>
    <p:sldId id="479" r:id="rId64"/>
    <p:sldId id="493" r:id="rId65"/>
    <p:sldId id="494" r:id="rId66"/>
    <p:sldId id="501" r:id="rId67"/>
    <p:sldId id="502" r:id="rId68"/>
    <p:sldId id="482" r:id="rId69"/>
    <p:sldId id="483" r:id="rId70"/>
    <p:sldId id="484" r:id="rId71"/>
    <p:sldId id="488" r:id="rId72"/>
    <p:sldId id="489" r:id="rId73"/>
    <p:sldId id="497" r:id="rId74"/>
    <p:sldId id="490" r:id="rId75"/>
    <p:sldId id="498" r:id="rId76"/>
    <p:sldId id="499" r:id="rId77"/>
    <p:sldId id="504" r:id="rId78"/>
    <p:sldId id="503" r:id="rId79"/>
    <p:sldId id="500" r:id="rId80"/>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Cotgreave" initials="AC" lastIdx="15" clrIdx="0">
    <p:extLst>
      <p:ext uri="{19B8F6BF-5375-455C-9EA6-DF929625EA0E}">
        <p15:presenceInfo xmlns:p15="http://schemas.microsoft.com/office/powerpoint/2012/main" userId="S-1-5-21-1674886584-3431957878-314445162-9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5B6591"/>
    <a:srgbClr val="E2E1FF"/>
    <a:srgbClr val="C1C0FF"/>
    <a:srgbClr val="FFFFFF"/>
    <a:srgbClr val="BE3600"/>
    <a:srgbClr val="000000"/>
    <a:srgbClr val="B2E4D7"/>
    <a:srgbClr val="E0E0E0"/>
    <a:srgbClr val="5987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12" autoAdjust="0"/>
    <p:restoredTop sz="79050" autoAdjust="0"/>
  </p:normalViewPr>
  <p:slideViewPr>
    <p:cSldViewPr snapToGrid="0" showGuides="1">
      <p:cViewPr varScale="1">
        <p:scale>
          <a:sx n="49" d="100"/>
          <a:sy n="49" d="100"/>
        </p:scale>
        <p:origin x="258" y="54"/>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07T16:42:20.543" idx="3">
    <p:pos x="10" y="10"/>
    <p:text>This section could be spiced up wwith some of the videos from DarkHorse analytics</p:text>
    <p:extLst>
      <p:ext uri="{C676402C-5697-4E1C-873F-D02D1690AC5C}">
        <p15:threadingInfo xmlns:p15="http://schemas.microsoft.com/office/powerpoint/2012/main" timeZoneBias="-60"/>
      </p:ext>
    </p:extLst>
  </p:cm>
  <p:cm authorId="1" dt="2017-07-07T16:46:44.705" idx="4">
    <p:pos x="10" y="106"/>
    <p:text>eg http://www.darkhorseanalytics.com/blog/salvaging-the-pie</p:text>
    <p:extLst>
      <p:ext uri="{C676402C-5697-4E1C-873F-D02D1690AC5C}">
        <p15:threadingInfo xmlns:p15="http://schemas.microsoft.com/office/powerpoint/2012/main" timeZoneBias="-6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07T16:48:03.667" idx="5">
    <p:pos x="10" y="10"/>
    <p:text>can we find a higher-res version?</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07T16:49:06.930" idx="7">
    <p:pos x="10" y="10"/>
    <p:text>This isn't a great example - need to find one that's more of a grid rather a single row. Also - the text takes up too much space. Most of that text could be in a separate slide or in the script.</p:text>
    <p:extLst>
      <p:ext uri="{C676402C-5697-4E1C-873F-D02D1690AC5C}">
        <p15:threadingInfo xmlns:p15="http://schemas.microsoft.com/office/powerpoint/2012/main" timeZoneBias="-60"/>
      </p:ext>
    </p:extLst>
  </p:cm>
  <p:cm authorId="1" dt="2017-07-07T16:50:21.886" idx="8">
    <p:pos x="10" y="106"/>
    <p:text>This is my fave example from the NYT</p:text>
    <p:extLst>
      <p:ext uri="{C676402C-5697-4E1C-873F-D02D1690AC5C}">
        <p15:threadingInfo xmlns:p15="http://schemas.microsoft.com/office/powerpoint/2012/main" timeZoneBias="-60">
          <p15:parentCm authorId="1" idx="7"/>
        </p15:threadingInfo>
      </p:ext>
    </p:extLst>
  </p:cm>
  <p:cm authorId="1" dt="2017-07-07T16:50:25.271" idx="9">
    <p:pos x="10" y="202"/>
    <p:text>http://www.nytimes.com/interactive/2012/07/20/us/drought-footprint.html</p:text>
    <p:extLst>
      <p:ext uri="{C676402C-5697-4E1C-873F-D02D1690AC5C}">
        <p15:threadingInfo xmlns:p15="http://schemas.microsoft.com/office/powerpoint/2012/main" timeZoneBias="-60">
          <p15:parentCm authorId="1" idx="7"/>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07T16:49:06.930" idx="7">
    <p:pos x="10" y="10"/>
    <p:text>This isn't a great example - need to find one that's more of a grid rather a single row. Also - the text takes up too much space. Most of that text could be in a separate slide or in the script.</p:text>
    <p:extLst>
      <p:ext uri="{C676402C-5697-4E1C-873F-D02D1690AC5C}">
        <p15:threadingInfo xmlns:p15="http://schemas.microsoft.com/office/powerpoint/2012/main" timeZoneBias="-60"/>
      </p:ext>
    </p:extLst>
  </p:cm>
  <p:cm authorId="1" dt="2017-07-07T16:50:21.886" idx="8">
    <p:pos x="10" y="106"/>
    <p:text>This is my fave example from the NYT</p:text>
    <p:extLst>
      <p:ext uri="{C676402C-5697-4E1C-873F-D02D1690AC5C}">
        <p15:threadingInfo xmlns:p15="http://schemas.microsoft.com/office/powerpoint/2012/main" timeZoneBias="-60">
          <p15:parentCm authorId="1" idx="7"/>
        </p15:threadingInfo>
      </p:ext>
    </p:extLst>
  </p:cm>
  <p:cm authorId="1" dt="2017-07-07T16:50:25.271" idx="9">
    <p:pos x="10" y="202"/>
    <p:text>http://www.nytimes.com/interactive/2012/07/20/us/drought-footprint.html</p:text>
    <p:extLst>
      <p:ext uri="{C676402C-5697-4E1C-873F-D02D1690AC5C}">
        <p15:threadingInfo xmlns:p15="http://schemas.microsoft.com/office/powerpoint/2012/main" timeZoneBias="-60">
          <p15:parentCm authorId="1"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07T16:53:33.319" idx="14">
    <p:pos x="10" y="10"/>
    <p:text>needs more examples.</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8/1/2017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8/1/2017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Title Slide</a:t>
            </a:r>
          </a:p>
        </p:txBody>
      </p:sp>
    </p:spTree>
    <p:extLst>
      <p:ext uri="{BB962C8B-B14F-4D97-AF65-F5344CB8AC3E}">
        <p14:creationId xmlns:p14="http://schemas.microsoft.com/office/powerpoint/2010/main" val="296594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Gantt</a:t>
            </a:r>
            <a:r>
              <a:rPr lang="en-US" baseline="0" dirty="0" smtClean="0"/>
              <a:t> chart uses length or height and position to show when one thing ends and another begins.</a:t>
            </a:r>
            <a:endParaRPr lang="en-US" dirty="0"/>
          </a:p>
        </p:txBody>
      </p:sp>
    </p:spTree>
    <p:extLst>
      <p:ext uri="{BB962C8B-B14F-4D97-AF65-F5344CB8AC3E}">
        <p14:creationId xmlns:p14="http://schemas.microsoft.com/office/powerpoint/2010/main" val="162375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heat map encodes data using color to highlight the difference in a table without using numbers.</a:t>
            </a:r>
            <a:endParaRPr lang="en-US" dirty="0"/>
          </a:p>
        </p:txBody>
      </p:sp>
    </p:spTree>
    <p:extLst>
      <p:ext uri="{BB962C8B-B14F-4D97-AF65-F5344CB8AC3E}">
        <p14:creationId xmlns:p14="http://schemas.microsoft.com/office/powerpoint/2010/main" val="3933407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highlight table is simple a table of numbers that add color to highlight the differences</a:t>
            </a:r>
            <a:r>
              <a:rPr lang="en-US" baseline="0" dirty="0" smtClean="0"/>
              <a:t> in the values in the table.</a:t>
            </a:r>
            <a:endParaRPr lang="en-US" dirty="0"/>
          </a:p>
        </p:txBody>
      </p:sp>
    </p:spTree>
    <p:extLst>
      <p:ext uri="{BB962C8B-B14F-4D97-AF65-F5344CB8AC3E}">
        <p14:creationId xmlns:p14="http://schemas.microsoft.com/office/powerpoint/2010/main" val="786956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histogram uses</a:t>
            </a:r>
            <a:r>
              <a:rPr lang="en-US" baseline="0" dirty="0" smtClean="0"/>
              <a:t> height to show the distribution of data. The bars are typically plotted close to each other and is not typically rotated.</a:t>
            </a:r>
            <a:endParaRPr lang="en-US" dirty="0"/>
          </a:p>
        </p:txBody>
      </p:sp>
    </p:spTree>
    <p:extLst>
      <p:ext uri="{BB962C8B-B14F-4D97-AF65-F5344CB8AC3E}">
        <p14:creationId xmlns:p14="http://schemas.microsoft.com/office/powerpoint/2010/main" val="119029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line chart encodes data using position and is a good chart to show trends over time.</a:t>
            </a:r>
            <a:r>
              <a:rPr lang="en-US" baseline="0" dirty="0" smtClean="0"/>
              <a:t> It is best to keep the time series on the x-axis (not rotating) and having the oldest time period on the left going to the newest time period on the right.</a:t>
            </a:r>
            <a:endParaRPr lang="en-US" dirty="0"/>
          </a:p>
        </p:txBody>
      </p:sp>
    </p:spTree>
    <p:extLst>
      <p:ext uri="{BB962C8B-B14F-4D97-AF65-F5344CB8AC3E}">
        <p14:creationId xmlns:p14="http://schemas.microsoft.com/office/powerpoint/2010/main" val="1669219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lollipop chart is a variation of a bar chart, using height or length from a common baseline to</a:t>
            </a:r>
            <a:r>
              <a:rPr lang="en-US" baseline="0" dirty="0" smtClean="0"/>
              <a:t> allow for a precise quantitative comparison.</a:t>
            </a:r>
            <a:endParaRPr lang="en-US" dirty="0"/>
          </a:p>
        </p:txBody>
      </p:sp>
    </p:spTree>
    <p:extLst>
      <p:ext uri="{BB962C8B-B14F-4D97-AF65-F5344CB8AC3E}">
        <p14:creationId xmlns:p14="http://schemas.microsoft.com/office/powerpoint/2010/main" val="3119702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scatter plot</a:t>
            </a:r>
            <a:r>
              <a:rPr lang="en-US" baseline="0" dirty="0" smtClean="0"/>
              <a:t> uses </a:t>
            </a:r>
            <a:r>
              <a:rPr lang="en-US" baseline="0" dirty="0" err="1" smtClean="0"/>
              <a:t>postion</a:t>
            </a:r>
            <a:r>
              <a:rPr lang="en-US" baseline="0" dirty="0" smtClean="0"/>
              <a:t> to show the relationship between two variables, typically measures that are plotted on a quantitative scale. An additional measure can be encoded using size.</a:t>
            </a:r>
            <a:endParaRPr lang="en-US" dirty="0"/>
          </a:p>
        </p:txBody>
      </p:sp>
    </p:spTree>
    <p:extLst>
      <p:ext uri="{BB962C8B-B14F-4D97-AF65-F5344CB8AC3E}">
        <p14:creationId xmlns:p14="http://schemas.microsoft.com/office/powerpoint/2010/main" val="682220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Slopegraph</a:t>
            </a:r>
            <a:r>
              <a:rPr lang="en-US" baseline="0" dirty="0" smtClean="0"/>
              <a:t> uses position to quantitative comparisons or rank, typically between two time periods.</a:t>
            </a:r>
            <a:endParaRPr lang="en-US" dirty="0"/>
          </a:p>
        </p:txBody>
      </p:sp>
    </p:spTree>
    <p:extLst>
      <p:ext uri="{BB962C8B-B14F-4D97-AF65-F5344CB8AC3E}">
        <p14:creationId xmlns:p14="http://schemas.microsoft.com/office/powerpoint/2010/main" val="1563477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Sparklines</a:t>
            </a:r>
            <a:r>
              <a:rPr lang="en-US" dirty="0" smtClean="0"/>
              <a:t> use position and </a:t>
            </a:r>
            <a:r>
              <a:rPr lang="en-US" dirty="0" err="1" smtClean="0"/>
              <a:t>sparkbars</a:t>
            </a:r>
            <a:r>
              <a:rPr lang="en-US" dirty="0" smtClean="0"/>
              <a:t> use height or</a:t>
            </a:r>
            <a:r>
              <a:rPr lang="en-US" baseline="0" dirty="0" smtClean="0"/>
              <a:t> length to encode data. They are small, word-sized graphics that add context to numbers. They can be useful to show trends in the data in a very small space.</a:t>
            </a:r>
            <a:endParaRPr lang="en-US" dirty="0"/>
          </a:p>
        </p:txBody>
      </p:sp>
    </p:spTree>
    <p:extLst>
      <p:ext uri="{BB962C8B-B14F-4D97-AF65-F5344CB8AC3E}">
        <p14:creationId xmlns:p14="http://schemas.microsoft.com/office/powerpoint/2010/main" val="2935565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Stacked bar charts use height or length</a:t>
            </a:r>
            <a:r>
              <a:rPr lang="en-US" baseline="0" dirty="0" smtClean="0"/>
              <a:t> from a common baseline, with another bar plotted on top of it. Color is uses to differentiate the bars from each other and allow for a relative comparison. Notice that the bar on the bottom (the blue bars in this case) allow for a precise comparisons, but the gray bars do not.</a:t>
            </a:r>
            <a:endParaRPr lang="en-US" dirty="0"/>
          </a:p>
        </p:txBody>
      </p:sp>
    </p:spTree>
    <p:extLst>
      <p:ext uri="{BB962C8B-B14F-4D97-AF65-F5344CB8AC3E}">
        <p14:creationId xmlns:p14="http://schemas.microsoft.com/office/powerpoint/2010/main" val="276973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p>
          <a:p>
            <a:endParaRPr lang="en-US" dirty="0" smtClean="0"/>
          </a:p>
          <a:p>
            <a:r>
              <a:rPr lang="en-US" dirty="0" smtClean="0"/>
              <a:t>These examples are taken from the Glossary</a:t>
            </a:r>
            <a:r>
              <a:rPr lang="en-US" baseline="0" dirty="0" smtClean="0"/>
              <a:t> of </a:t>
            </a:r>
            <a:r>
              <a:rPr lang="en-US" i="1" baseline="0" dirty="0" smtClean="0"/>
              <a:t>The Big Book Dashboards</a:t>
            </a:r>
            <a:r>
              <a:rPr lang="en-US" i="0" baseline="0" dirty="0" smtClean="0"/>
              <a:t>. They are listed in alphabetical order, so they can be reordered as desired.</a:t>
            </a:r>
          </a:p>
          <a:p>
            <a:endParaRPr lang="en-US" dirty="0"/>
          </a:p>
        </p:txBody>
      </p:sp>
    </p:spTree>
    <p:extLst>
      <p:ext uri="{BB962C8B-B14F-4D97-AF65-F5344CB8AC3E}">
        <p14:creationId xmlns:p14="http://schemas.microsoft.com/office/powerpoint/2010/main" val="2408472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symbol map uses dots or symbols on a map encoding data with position. Size and color can also be used to encode other data.</a:t>
            </a:r>
            <a:endParaRPr lang="en-US" dirty="0"/>
          </a:p>
        </p:txBody>
      </p:sp>
    </p:spTree>
    <p:extLst>
      <p:ext uri="{BB962C8B-B14F-4D97-AF65-F5344CB8AC3E}">
        <p14:creationId xmlns:p14="http://schemas.microsoft.com/office/powerpoint/2010/main" val="1338742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treemap</a:t>
            </a:r>
            <a:r>
              <a:rPr lang="en-US" dirty="0" smtClean="0"/>
              <a:t> uses</a:t>
            </a:r>
            <a:r>
              <a:rPr lang="en-US" baseline="0" dirty="0" smtClean="0"/>
              <a:t> size and often color to encode hierarchical data. It can also be used where there is a very large number of categories to compare that are not hierarchical.</a:t>
            </a:r>
            <a:endParaRPr lang="en-US" dirty="0"/>
          </a:p>
        </p:txBody>
      </p:sp>
    </p:spTree>
    <p:extLst>
      <p:ext uri="{BB962C8B-B14F-4D97-AF65-F5344CB8AC3E}">
        <p14:creationId xmlns:p14="http://schemas.microsoft.com/office/powerpoint/2010/main" val="4025211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waterfall chart uses height and often color to encode data showing and increase and decrease between time periods and/or</a:t>
            </a:r>
            <a:r>
              <a:rPr lang="en-US" baseline="0" dirty="0" smtClean="0"/>
              <a:t> categories.</a:t>
            </a:r>
            <a:endParaRPr lang="en-US" dirty="0"/>
          </a:p>
        </p:txBody>
      </p:sp>
    </p:spTree>
    <p:extLst>
      <p:ext uri="{BB962C8B-B14F-4D97-AF65-F5344CB8AC3E}">
        <p14:creationId xmlns:p14="http://schemas.microsoft.com/office/powerpoint/2010/main" val="2184493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bubble chart uses size to encode data, which can</a:t>
            </a:r>
            <a:r>
              <a:rPr lang="en-US" baseline="0" dirty="0" smtClean="0"/>
              <a:t> be very difficult to interpret for precise quantitative comparisons. For example, it is hard to see in many cases which circle is bigger and by how much.</a:t>
            </a:r>
            <a:endParaRPr lang="en-US" dirty="0"/>
          </a:p>
        </p:txBody>
      </p:sp>
    </p:spTree>
    <p:extLst>
      <p:ext uri="{BB962C8B-B14F-4D97-AF65-F5344CB8AC3E}">
        <p14:creationId xmlns:p14="http://schemas.microsoft.com/office/powerpoint/2010/main" val="1852323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Concentric circles use arc and area to show comparisons, but they are problematic for many reasons. It’s difficult to make precise quantitative comparisons using arc</a:t>
            </a:r>
            <a:r>
              <a:rPr lang="en-US" baseline="0" dirty="0" smtClean="0"/>
              <a:t> and area. This can distort the comparison of the data.</a:t>
            </a:r>
            <a:endParaRPr lang="en-US" dirty="0"/>
          </a:p>
        </p:txBody>
      </p:sp>
    </p:spTree>
    <p:extLst>
      <p:ext uri="{BB962C8B-B14F-4D97-AF65-F5344CB8AC3E}">
        <p14:creationId xmlns:p14="http://schemas.microsoft.com/office/powerpoint/2010/main" val="4172957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t>Pie</a:t>
            </a:r>
            <a:r>
              <a:rPr lang="en-US" baseline="0" dirty="0" smtClean="0"/>
              <a:t> charts </a:t>
            </a:r>
            <a:r>
              <a:rPr lang="en-US" dirty="0" smtClean="0"/>
              <a:t>use angle, arc and area to show comparisons, but they are problematic for many reasons. It’s difficult to make precise quantitative comparisons using angle, arc</a:t>
            </a:r>
            <a:r>
              <a:rPr lang="en-US" baseline="0" dirty="0" smtClean="0"/>
              <a:t> and area. This can distort the comparison of the data. As we go through examples of pie charts you will notice that it is easy to see 25%, 50% and 75% in a pie chart, but much hard when encoding other values. It’s also easier to see a single slice in a pie chart or two slices when one is being compared to the other, but the more it’s slice the more difficult it becomes.</a:t>
            </a:r>
            <a:endParaRPr lang="en-US" dirty="0" smtClean="0"/>
          </a:p>
          <a:p>
            <a:endParaRPr lang="en-US" dirty="0"/>
          </a:p>
        </p:txBody>
      </p:sp>
    </p:spTree>
    <p:extLst>
      <p:ext uri="{BB962C8B-B14F-4D97-AF65-F5344CB8AC3E}">
        <p14:creationId xmlns:p14="http://schemas.microsoft.com/office/powerpoint/2010/main" val="1913684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t>A word cloud uses size to encode data, which can</a:t>
            </a:r>
            <a:r>
              <a:rPr lang="en-US" baseline="0" dirty="0" smtClean="0"/>
              <a:t> be very difficult to interpret for precise quantitative comparisons. For example, it is hard to see in many cases which word is bigger and by how much.</a:t>
            </a:r>
            <a:endParaRPr lang="en-US" dirty="0" smtClean="0"/>
          </a:p>
          <a:p>
            <a:endParaRPr lang="en-US" dirty="0"/>
          </a:p>
        </p:txBody>
      </p:sp>
    </p:spTree>
    <p:extLst>
      <p:ext uri="{BB962C8B-B14F-4D97-AF65-F5344CB8AC3E}">
        <p14:creationId xmlns:p14="http://schemas.microsoft.com/office/powerpoint/2010/main" val="1918244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off with</a:t>
            </a:r>
            <a:r>
              <a:rPr lang="en-US" baseline="0" dirty="0" smtClean="0"/>
              <a:t> a pie chart that I think works. </a:t>
            </a:r>
            <a:r>
              <a:rPr lang="en-US" dirty="0" smtClean="0"/>
              <a:t>Stephen Few wrote</a:t>
            </a:r>
            <a:r>
              <a:rPr lang="en-US" baseline="0" dirty="0" smtClean="0"/>
              <a:t> an article, “Save the Pies for Dessert”, which is part of your class readings. He likes to use this image as one of the few pie charts that work. Let’s examine the dreaded pie chart.</a:t>
            </a:r>
            <a:endParaRPr lang="en-US" dirty="0"/>
          </a:p>
        </p:txBody>
      </p:sp>
    </p:spTree>
    <p:extLst>
      <p:ext uri="{BB962C8B-B14F-4D97-AF65-F5344CB8AC3E}">
        <p14:creationId xmlns:p14="http://schemas.microsoft.com/office/powerpoint/2010/main" val="3276574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exercise we did for counting the number of sevens? We</a:t>
            </a:r>
            <a:r>
              <a:rPr lang="en-US" baseline="0" dirty="0" smtClean="0"/>
              <a:t> are going to take that same data set and plot that as a pie chart.</a:t>
            </a:r>
            <a:endParaRPr lang="en-US" dirty="0"/>
          </a:p>
        </p:txBody>
      </p:sp>
    </p:spTree>
    <p:extLst>
      <p:ext uri="{BB962C8B-B14F-4D97-AF65-F5344CB8AC3E}">
        <p14:creationId xmlns:p14="http://schemas.microsoft.com/office/powerpoint/2010/main" val="3120407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pie chart version of those numbers. At first</a:t>
            </a:r>
            <a:r>
              <a:rPr lang="en-US" baseline="0" dirty="0" smtClean="0"/>
              <a:t> glance you might be thinking to yourself, “this doesn’t look anything like a pie chart.” But this will help outline a few of the issues.</a:t>
            </a:r>
            <a:endParaRPr lang="en-US" dirty="0"/>
          </a:p>
        </p:txBody>
      </p:sp>
    </p:spTree>
    <p:extLst>
      <p:ext uri="{BB962C8B-B14F-4D97-AF65-F5344CB8AC3E}">
        <p14:creationId xmlns:p14="http://schemas.microsoft.com/office/powerpoint/2010/main" val="346220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bar chart is great for showing precise quantitative comparisons encoding data with the height or length of the bar</a:t>
            </a:r>
            <a:r>
              <a:rPr lang="en-US" baseline="0" dirty="0" smtClean="0"/>
              <a:t> from a common baseline.</a:t>
            </a:r>
            <a:endParaRPr lang="en-US" dirty="0"/>
          </a:p>
        </p:txBody>
      </p:sp>
    </p:spTree>
    <p:extLst>
      <p:ext uri="{BB962C8B-B14F-4D97-AF65-F5344CB8AC3E}">
        <p14:creationId xmlns:p14="http://schemas.microsoft.com/office/powerpoint/2010/main" val="2072344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there is a moving baseline from one slice to another. The fives don’t start until the twos stop and the sixes don’t start until the eights stop. Try to make a comparison of the sixes vs. the fours. Which has more and by how many? This is very difficult to do</a:t>
            </a:r>
            <a:r>
              <a:rPr lang="en-US" baseline="0" dirty="0" smtClean="0"/>
              <a:t> because there is no common baseline to make this comparison. In addition, we have to encode with color to tell one slice from the next. If all the slices in a pie chart were the same color then we wouldn’t be able to tell the difference between slices. </a:t>
            </a:r>
          </a:p>
          <a:p>
            <a:endParaRPr lang="en-US" baseline="0" dirty="0" smtClean="0"/>
          </a:p>
          <a:p>
            <a:r>
              <a:rPr lang="en-US" baseline="0" dirty="0" smtClean="0"/>
              <a:t>In addition to these two issues which are outlined here, there are the additional problems of interpreting angle, arc and area, which are the three ways we make visual comparisons in a pie chart. Remember we are better with height/length from a common baseline or position. We are terrible and judging angles, arcs and area for any precise and accurate comparisons.</a:t>
            </a:r>
            <a:endParaRPr lang="en-US" dirty="0"/>
          </a:p>
        </p:txBody>
      </p:sp>
    </p:spTree>
    <p:extLst>
      <p:ext uri="{BB962C8B-B14F-4D97-AF65-F5344CB8AC3E}">
        <p14:creationId xmlns:p14="http://schemas.microsoft.com/office/powerpoint/2010/main" val="1087257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same data as a bar chart. It’s now</a:t>
            </a:r>
            <a:r>
              <a:rPr lang="en-US" baseline="0" dirty="0" smtClean="0"/>
              <a:t> easy to see that there is one more six than four and we don’t have to use color at all.</a:t>
            </a:r>
            <a:endParaRPr lang="en-US" dirty="0"/>
          </a:p>
        </p:txBody>
      </p:sp>
    </p:spTree>
    <p:extLst>
      <p:ext uri="{BB962C8B-B14F-4D97-AF65-F5344CB8AC3E}">
        <p14:creationId xmlns:p14="http://schemas.microsoft.com/office/powerpoint/2010/main" val="2588085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[Animated GIF</a:t>
            </a:r>
            <a:r>
              <a:rPr lang="en-US" b="1" baseline="0" dirty="0" smtClean="0"/>
              <a:t> done by darkhoarseanalytics.com]</a:t>
            </a:r>
            <a:endParaRPr lang="en-US" b="1" dirty="0"/>
          </a:p>
        </p:txBody>
      </p:sp>
    </p:spTree>
    <p:extLst>
      <p:ext uri="{BB962C8B-B14F-4D97-AF65-F5344CB8AC3E}">
        <p14:creationId xmlns:p14="http://schemas.microsoft.com/office/powerpoint/2010/main" val="2700679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probably goes down as the one of the worst pie charts ever done. Fox News took and Opinion poll and decided to visualize multiple responses on a single pie chart. So the biggest issue here is that the pie chart adds up to 193%. There are also color issues, which we’ll talk about later as well as the use of 3D.</a:t>
            </a:r>
            <a:endParaRPr lang="en-US" dirty="0"/>
          </a:p>
        </p:txBody>
      </p:sp>
    </p:spTree>
    <p:extLst>
      <p:ext uri="{BB962C8B-B14F-4D97-AF65-F5344CB8AC3E}">
        <p14:creationId xmlns:p14="http://schemas.microsoft.com/office/powerpoint/2010/main" val="682092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one alternative to using</a:t>
            </a:r>
            <a:r>
              <a:rPr lang="en-US" baseline="0" dirty="0" smtClean="0"/>
              <a:t> a pie chart. The top chart shows a categorical comparison. Bananas versus apples versus grapes. It’s easy to see and make comparisons. Notice the addition of a target line, which provides information that we didn’t have before. There is now a context to the numbers in the bar chart.</a:t>
            </a:r>
          </a:p>
          <a:p>
            <a:endParaRPr lang="en-US" baseline="0" dirty="0" smtClean="0"/>
          </a:p>
          <a:p>
            <a:r>
              <a:rPr lang="en-US" baseline="0" dirty="0" smtClean="0"/>
              <a:t>The 100% stacked bar chart focuses on a single item, bananas and compares to the whole. This is a part-to-whole, with a good annotation showing that bananas represent 35% of total unit sales. Be careful with stacked-bar charts though. They have some of the same issue we discussed about the pie charts. There’s a moving baseline and it often requires encoding in color, but it does not require estimating angles and arcs.</a:t>
            </a:r>
            <a:endParaRPr lang="en-US" dirty="0"/>
          </a:p>
        </p:txBody>
      </p:sp>
    </p:spTree>
    <p:extLst>
      <p:ext uri="{BB962C8B-B14F-4D97-AF65-F5344CB8AC3E}">
        <p14:creationId xmlns:p14="http://schemas.microsoft.com/office/powerpoint/2010/main" val="1107512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a:t>
            </a:r>
            <a:r>
              <a:rPr lang="en-US" baseline="0" dirty="0" smtClean="0"/>
              <a:t> pie chart that might work. It has an interesting design and might be engaging to the reader for the topic. It’s really hard to make comparisons of one cookie slice versus another, so what you could do in this case is have a small bar chart underneath that shows each cookie with the data, making it easy to see the comparison without giving up the visual design elements that might attract a reader’s attention.</a:t>
            </a:r>
            <a:endParaRPr lang="en-US" dirty="0"/>
          </a:p>
        </p:txBody>
      </p:sp>
    </p:spTree>
    <p:extLst>
      <p:ext uri="{BB962C8B-B14F-4D97-AF65-F5344CB8AC3E}">
        <p14:creationId xmlns:p14="http://schemas.microsoft.com/office/powerpoint/2010/main" val="2061603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one really</a:t>
            </a:r>
            <a:r>
              <a:rPr lang="en-US" baseline="0" dirty="0" smtClean="0"/>
              <a:t> wouldn’t work as a bar chart.</a:t>
            </a:r>
            <a:endParaRPr lang="en-US" dirty="0"/>
          </a:p>
        </p:txBody>
      </p:sp>
    </p:spTree>
    <p:extLst>
      <p:ext uri="{BB962C8B-B14F-4D97-AF65-F5344CB8AC3E}">
        <p14:creationId xmlns:p14="http://schemas.microsoft.com/office/powerpoint/2010/main" val="429451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list of common chart types.</a:t>
            </a:r>
            <a:r>
              <a:rPr lang="en-US" baseline="0" dirty="0" smtClean="0"/>
              <a:t> We’ve already covered many of these, but let’s look at a few that we haven’t mentioned and that we might find useful in the data visualization </a:t>
            </a:r>
            <a:r>
              <a:rPr lang="en-US" baseline="0" dirty="0" err="1" smtClean="0"/>
              <a:t>toolbok</a:t>
            </a:r>
            <a:r>
              <a:rPr lang="en-US" baseline="0" dirty="0" smtClean="0"/>
              <a:t>.</a:t>
            </a:r>
            <a:endParaRPr lang="en-US" dirty="0"/>
          </a:p>
        </p:txBody>
      </p:sp>
    </p:spTree>
    <p:extLst>
      <p:ext uri="{BB962C8B-B14F-4D97-AF65-F5344CB8AC3E}">
        <p14:creationId xmlns:p14="http://schemas.microsoft.com/office/powerpoint/2010/main" val="985356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real-world example of an energy usage report from Duke Energy.</a:t>
            </a:r>
            <a:r>
              <a:rPr lang="en-US" baseline="0" dirty="0" smtClean="0"/>
              <a:t> These pie charts attempt to show energy usage for Electricity, Gas and the total energy overall. Each pie chart breaks down the things that are using the energy. Notice how hard it is to make a comparison from one to the other. What’s the issue with color?</a:t>
            </a:r>
          </a:p>
          <a:p>
            <a:endParaRPr lang="en-US" baseline="0" dirty="0" smtClean="0"/>
          </a:p>
          <a:p>
            <a:r>
              <a:rPr lang="en-US" baseline="0" dirty="0" smtClean="0"/>
              <a:t>And what’s the story here?</a:t>
            </a:r>
          </a:p>
          <a:p>
            <a:endParaRPr lang="en-US" baseline="0" dirty="0" smtClean="0"/>
          </a:p>
        </p:txBody>
      </p:sp>
    </p:spTree>
    <p:extLst>
      <p:ext uri="{BB962C8B-B14F-4D97-AF65-F5344CB8AC3E}">
        <p14:creationId xmlns:p14="http://schemas.microsoft.com/office/powerpoint/2010/main" val="220642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redesign using a Sankey diagram. This type of chart is really good for showing flow</a:t>
            </a:r>
            <a:r>
              <a:rPr lang="en-US" baseline="0" dirty="0" smtClean="0"/>
              <a:t> through a system. For example, at a University, how many students come in as Freshman and then change majors each year, drop out or go on to graduate. In this case, the Sankey starts with the total energy of Electricity and Gas and then breaks down into the ranked categories of the usage. We see that 70% of the energy usage is electricity on the left, but it’s not until we see the breakdown on the right that it’s clear that Heating with Gas and Heating with Electricity are the top two categories. 44% of the total usage is going to Heating.</a:t>
            </a:r>
            <a:endParaRPr lang="en-US" dirty="0"/>
          </a:p>
        </p:txBody>
      </p:sp>
    </p:spTree>
    <p:extLst>
      <p:ext uri="{BB962C8B-B14F-4D97-AF65-F5344CB8AC3E}">
        <p14:creationId xmlns:p14="http://schemas.microsoft.com/office/powerpoint/2010/main" val="2669221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Box plots use position and height</a:t>
            </a:r>
            <a:r>
              <a:rPr lang="en-US" baseline="0" dirty="0" smtClean="0"/>
              <a:t> or length to show a distribution of the data.</a:t>
            </a:r>
            <a:endParaRPr lang="en-US" dirty="0"/>
          </a:p>
        </p:txBody>
      </p:sp>
    </p:spTree>
    <p:extLst>
      <p:ext uri="{BB962C8B-B14F-4D97-AF65-F5344CB8AC3E}">
        <p14:creationId xmlns:p14="http://schemas.microsoft.com/office/powerpoint/2010/main" val="1351294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real pie chart that is showing the software packages</a:t>
            </a:r>
            <a:r>
              <a:rPr lang="en-US" baseline="0" dirty="0" smtClean="0"/>
              <a:t> being used by various companies. Alphabetical order is being used here, which is not useful at all. Which one is bigger, G or T, and by how much? Well first we have to go to the table and figure out G and T and then read the numbers. But that’s not a question that a reader would even want to ask. They don’t care about the letters, they want to compare the software vendors.</a:t>
            </a:r>
          </a:p>
          <a:p>
            <a:endParaRPr lang="en-US" baseline="0" dirty="0" smtClean="0"/>
          </a:p>
          <a:p>
            <a:r>
              <a:rPr lang="en-US" baseline="0" dirty="0" smtClean="0"/>
              <a:t>Let’s ask questions that a reader might want to know.</a:t>
            </a:r>
          </a:p>
          <a:p>
            <a:endParaRPr lang="en-US" baseline="0" dirty="0" smtClean="0"/>
          </a:p>
          <a:p>
            <a:r>
              <a:rPr lang="en-US" baseline="0" dirty="0" smtClean="0"/>
              <a:t>What’s the top 5?</a:t>
            </a:r>
          </a:p>
          <a:p>
            <a:r>
              <a:rPr lang="en-US" baseline="0" dirty="0" smtClean="0"/>
              <a:t>What’s the 2</a:t>
            </a:r>
            <a:r>
              <a:rPr lang="en-US" baseline="30000" dirty="0" smtClean="0"/>
              <a:t>nd</a:t>
            </a:r>
            <a:r>
              <a:rPr lang="en-US" baseline="0" dirty="0" smtClean="0"/>
              <a:t> from the top?</a:t>
            </a:r>
          </a:p>
          <a:p>
            <a:pPr marL="0" marR="0" indent="0" algn="l" defTabSz="1304925" rtl="0" eaLnBrk="1" fontAlgn="base" latinLnBrk="0" hangingPunct="1">
              <a:lnSpc>
                <a:spcPct val="100000"/>
              </a:lnSpc>
              <a:spcBef>
                <a:spcPct val="30000"/>
              </a:spcBef>
              <a:spcAft>
                <a:spcPct val="0"/>
              </a:spcAft>
              <a:buClrTx/>
              <a:buSzTx/>
              <a:buFontTx/>
              <a:buNone/>
              <a:tabLst/>
              <a:defRPr/>
            </a:pPr>
            <a:r>
              <a:rPr lang="en-US" baseline="0" dirty="0" smtClean="0"/>
              <a:t>And the 3</a:t>
            </a:r>
            <a:r>
              <a:rPr lang="en-US" baseline="30000" dirty="0" smtClean="0"/>
              <a:t>rd</a:t>
            </a:r>
            <a:r>
              <a:rPr lang="en-US" baseline="0" dirty="0" smtClean="0"/>
              <a:t>?</a:t>
            </a:r>
          </a:p>
          <a:p>
            <a:endParaRPr lang="en-US" baseline="0" dirty="0" smtClean="0"/>
          </a:p>
          <a:p>
            <a:r>
              <a:rPr lang="en-US" baseline="0" dirty="0" smtClean="0"/>
              <a:t>How fast can you answer those questions? And how accurate do you think you would be? Is it possible that you might have made a mistake?</a:t>
            </a:r>
            <a:endParaRPr lang="en-US" dirty="0"/>
          </a:p>
        </p:txBody>
      </p:sp>
    </p:spTree>
    <p:extLst>
      <p:ext uri="{BB962C8B-B14F-4D97-AF65-F5344CB8AC3E}">
        <p14:creationId xmlns:p14="http://schemas.microsoft.com/office/powerpoint/2010/main" val="2165665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that pie chart to this one</a:t>
            </a:r>
            <a:r>
              <a:rPr lang="en-US" baseline="0" dirty="0" smtClean="0"/>
              <a:t> and let’s ask those same questions.</a:t>
            </a:r>
          </a:p>
          <a:p>
            <a:endParaRPr lang="en-US" baseline="0" dirty="0" smtClean="0"/>
          </a:p>
          <a:p>
            <a:r>
              <a:rPr lang="en-US" baseline="0" dirty="0" smtClean="0"/>
              <a:t>Let’s ask questions that a reader might want to know.</a:t>
            </a:r>
          </a:p>
          <a:p>
            <a:endParaRPr lang="en-US" baseline="0" dirty="0" smtClean="0"/>
          </a:p>
          <a:p>
            <a:r>
              <a:rPr lang="en-US" baseline="0" dirty="0" smtClean="0"/>
              <a:t>What’s the top 5?</a:t>
            </a:r>
          </a:p>
          <a:p>
            <a:r>
              <a:rPr lang="en-US" baseline="0" dirty="0" smtClean="0"/>
              <a:t>What’s the 2</a:t>
            </a:r>
            <a:r>
              <a:rPr lang="en-US" baseline="30000" dirty="0" smtClean="0"/>
              <a:t>nd</a:t>
            </a:r>
            <a:r>
              <a:rPr lang="en-US" baseline="0" dirty="0" smtClean="0"/>
              <a:t> from the top?</a:t>
            </a:r>
          </a:p>
          <a:p>
            <a:r>
              <a:rPr lang="en-US" baseline="0" dirty="0" smtClean="0"/>
              <a:t>And the 3</a:t>
            </a:r>
            <a:r>
              <a:rPr lang="en-US" baseline="30000" dirty="0" smtClean="0"/>
              <a:t>rd</a:t>
            </a:r>
            <a:r>
              <a:rPr lang="en-US" baseline="0" dirty="0" smtClean="0"/>
              <a:t>?</a:t>
            </a:r>
          </a:p>
          <a:p>
            <a:endParaRPr lang="en-US" baseline="0" dirty="0" smtClean="0"/>
          </a:p>
          <a:p>
            <a:r>
              <a:rPr lang="en-US" baseline="0" dirty="0" smtClean="0"/>
              <a:t>Notice that the smaller package are grouped together in “Other”. There are 26 total software vendors here. Adding an “Other” category is one way of eliminating lots of bars on a bar chart which can require the reader to scroll and make the comparisons difficult, but this only works if that information is not needed. For example, what are the bottom 5? We can’t answer that question now, because they are aggregated together.</a:t>
            </a:r>
          </a:p>
          <a:p>
            <a:endParaRPr lang="en-US" dirty="0"/>
          </a:p>
        </p:txBody>
      </p:sp>
    </p:spTree>
    <p:extLst>
      <p:ext uri="{BB962C8B-B14F-4D97-AF65-F5344CB8AC3E}">
        <p14:creationId xmlns:p14="http://schemas.microsoft.com/office/powerpoint/2010/main" val="3875193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’s often exceptions to the rules in data visualization. Even though pie charts are generally thought to be bad practice, it is generally accepted that pie charts on a map work. This is primarily due to the fact that since a map relies on 2D position for the location on the map there is no way to have a common baseline. There is simply no good solutions for visualizing a part-to-whole relationship or even a categorical comparison on a map. This map was created by Charles Joseph </a:t>
            </a:r>
            <a:r>
              <a:rPr lang="en-US" baseline="0" dirty="0" err="1" smtClean="0"/>
              <a:t>Minard</a:t>
            </a:r>
            <a:r>
              <a:rPr lang="en-US" baseline="0" dirty="0" smtClean="0"/>
              <a:t>, the same person that created </a:t>
            </a:r>
            <a:r>
              <a:rPr lang="en-US" baseline="0" dirty="0" err="1" smtClean="0"/>
              <a:t>Napolean’s</a:t>
            </a:r>
            <a:r>
              <a:rPr lang="en-US" baseline="0" dirty="0" smtClean="0"/>
              <a:t> March into Russian that we studied in Module 1. He created this one in </a:t>
            </a:r>
            <a:r>
              <a:rPr lang="en-US" baseline="0" smtClean="0"/>
              <a:t>1858 to visualize </a:t>
            </a:r>
            <a:r>
              <a:rPr lang="en-US" baseline="0" dirty="0" smtClean="0"/>
              <a:t>the supply of meat to Paris, France.</a:t>
            </a:r>
            <a:endParaRPr lang="en-US" dirty="0"/>
          </a:p>
        </p:txBody>
      </p:sp>
    </p:spTree>
    <p:extLst>
      <p:ext uri="{BB962C8B-B14F-4D97-AF65-F5344CB8AC3E}">
        <p14:creationId xmlns:p14="http://schemas.microsoft.com/office/powerpoint/2010/main" val="2790629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err="1" smtClean="0"/>
              <a:t>treemap</a:t>
            </a:r>
            <a:r>
              <a:rPr lang="en-US" baseline="0" dirty="0" smtClean="0"/>
              <a:t> was invented by Ben </a:t>
            </a:r>
            <a:r>
              <a:rPr lang="en-US" baseline="0" dirty="0" err="1" smtClean="0"/>
              <a:t>Shneidermann</a:t>
            </a:r>
            <a:r>
              <a:rPr lang="en-US" baseline="0" dirty="0" smtClean="0"/>
              <a:t>. The purpose of the </a:t>
            </a:r>
            <a:r>
              <a:rPr lang="en-US" baseline="0" dirty="0" err="1" smtClean="0"/>
              <a:t>treemap</a:t>
            </a:r>
            <a:r>
              <a:rPr lang="en-US" baseline="0" dirty="0" smtClean="0"/>
              <a:t> was to visualize hierarchical data on a single visualization. As an example, a hard drive on a computer. It starts with the C drive, then there is a “My Documents” folder and underneath that there might be a “Pictures” folder and a “Videos” folder and so on. This is a tree structure. The </a:t>
            </a:r>
            <a:r>
              <a:rPr lang="en-US" baseline="0" dirty="0" err="1" smtClean="0"/>
              <a:t>treemap</a:t>
            </a:r>
            <a:r>
              <a:rPr lang="en-US" baseline="0" dirty="0" smtClean="0"/>
              <a:t> visualizes that hierarchy in a single view.</a:t>
            </a:r>
          </a:p>
          <a:p>
            <a:endParaRPr lang="en-US" baseline="0" dirty="0" smtClean="0"/>
          </a:p>
          <a:p>
            <a:r>
              <a:rPr lang="en-US" baseline="0" dirty="0" smtClean="0"/>
              <a:t>This tree map shows the World Population. It’s colored by Continent and the countries are inside each continent. The </a:t>
            </a:r>
            <a:r>
              <a:rPr lang="en-US" baseline="0" dirty="0" err="1" smtClean="0"/>
              <a:t>treemap</a:t>
            </a:r>
            <a:r>
              <a:rPr lang="en-US" baseline="0" dirty="0" smtClean="0"/>
              <a:t> reads from the largest in the top left-hand corner to the smaller in the bottom right-hand corner.  People often point out that it’s a rectangular pie chart, but the </a:t>
            </a:r>
            <a:r>
              <a:rPr lang="en-US" baseline="0" dirty="0" err="1" smtClean="0"/>
              <a:t>treemap</a:t>
            </a:r>
            <a:r>
              <a:rPr lang="en-US" baseline="0" dirty="0" smtClean="0"/>
              <a:t> encodes using area. Notice that the </a:t>
            </a:r>
            <a:r>
              <a:rPr lang="en-US" b="1" baseline="0" dirty="0" smtClean="0"/>
              <a:t>Country</a:t>
            </a:r>
            <a:r>
              <a:rPr lang="en-US" baseline="0" dirty="0" smtClean="0"/>
              <a:t> of India has more people than the </a:t>
            </a:r>
            <a:r>
              <a:rPr lang="en-US" b="1" baseline="0" dirty="0" smtClean="0"/>
              <a:t>Continent</a:t>
            </a:r>
            <a:r>
              <a:rPr lang="en-US" baseline="0" dirty="0" smtClean="0"/>
              <a:t> of Africa. This would be a hard comparison to show with other types of visualizations. This allows from comparisons within a node (the Countries inside one Continent), but it also allows for a comparison across nodes at different levels of detail.</a:t>
            </a:r>
          </a:p>
          <a:p>
            <a:endParaRPr lang="en-US" baseline="0" dirty="0" smtClean="0"/>
          </a:p>
          <a:p>
            <a:r>
              <a:rPr lang="en-US" baseline="0" dirty="0" smtClean="0"/>
              <a:t>The </a:t>
            </a:r>
            <a:r>
              <a:rPr lang="en-US" baseline="0" dirty="0" err="1" smtClean="0"/>
              <a:t>treemap</a:t>
            </a:r>
            <a:r>
              <a:rPr lang="en-US" baseline="0" dirty="0" smtClean="0"/>
              <a:t> can be a powerful visualization, but notice that as the rectangle get smaller they don’t have labels. This requires hovering or highlighting as an interactive feature to be useful.</a:t>
            </a:r>
          </a:p>
          <a:p>
            <a:endParaRPr lang="en-US" baseline="0" dirty="0" smtClean="0"/>
          </a:p>
          <a:p>
            <a:r>
              <a:rPr lang="en-US" baseline="0" dirty="0" smtClean="0"/>
              <a:t>Additional information about </a:t>
            </a:r>
            <a:r>
              <a:rPr lang="en-US" baseline="0" dirty="0" err="1" smtClean="0"/>
              <a:t>treemaps</a:t>
            </a:r>
            <a:r>
              <a:rPr lang="en-US" baseline="0" dirty="0" smtClean="0"/>
              <a:t> is available at https://www.dataplusscience.com/UsingTreemaps.html.</a:t>
            </a:r>
            <a:endParaRPr lang="en-US" dirty="0"/>
          </a:p>
        </p:txBody>
      </p:sp>
    </p:spTree>
    <p:extLst>
      <p:ext uri="{BB962C8B-B14F-4D97-AF65-F5344CB8AC3E}">
        <p14:creationId xmlns:p14="http://schemas.microsoft.com/office/powerpoint/2010/main" val="2925437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Treemaps</a:t>
            </a:r>
            <a:r>
              <a:rPr lang="en-US" dirty="0" smtClean="0"/>
              <a:t> can also be useful for categorical comparisons without hierarchy.  In this case, there are 607 companies with 124k</a:t>
            </a:r>
            <a:r>
              <a:rPr lang="en-US" baseline="0" dirty="0" smtClean="0"/>
              <a:t> complaints. The </a:t>
            </a:r>
            <a:r>
              <a:rPr lang="en-US" baseline="0" dirty="0" err="1" smtClean="0"/>
              <a:t>treemap</a:t>
            </a:r>
            <a:r>
              <a:rPr lang="en-US" baseline="0" dirty="0" smtClean="0"/>
              <a:t> allows use to show them all in one view and make relative comparisons. As with the software vendors, we could show the top 10 as a bar chart, which is useful because that represents 70% of the total data. However, the top 10 would not be useful for Fifth Third Bank if they wanted to know where they rank against the other banks because they are #19. Using the </a:t>
            </a:r>
            <a:r>
              <a:rPr lang="en-US" baseline="0" dirty="0" err="1" smtClean="0"/>
              <a:t>treemap</a:t>
            </a:r>
            <a:r>
              <a:rPr lang="en-US" baseline="0" dirty="0" smtClean="0"/>
              <a:t> with interactive features, such as a dropdown box to highlight a certain bank or to hover for a tooltip, allows for a deeper analysis in this case.</a:t>
            </a:r>
            <a:endParaRPr lang="en-US" dirty="0"/>
          </a:p>
        </p:txBody>
      </p:sp>
    </p:spTree>
    <p:extLst>
      <p:ext uri="{BB962C8B-B14F-4D97-AF65-F5344CB8AC3E}">
        <p14:creationId xmlns:p14="http://schemas.microsoft.com/office/powerpoint/2010/main" val="1697531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to show lots of points is a dot plot, or strip plot, with jitter. Andy </a:t>
            </a:r>
            <a:r>
              <a:rPr lang="en-US" dirty="0" err="1" smtClean="0"/>
              <a:t>Cotgreave</a:t>
            </a:r>
            <a:r>
              <a:rPr lang="en-US" dirty="0" smtClean="0"/>
              <a:t> shows the Tweets with the word “Goal” during the World Cup games. During</a:t>
            </a:r>
            <a:r>
              <a:rPr lang="en-US" baseline="0" dirty="0" smtClean="0"/>
              <a:t> the USA game, the number of characters used to spell goal was very low, topping out at just over 40, but in the Brazil game we see that someone tweeted out Goal using almost 140 characters for that single word.</a:t>
            </a:r>
            <a:r>
              <a:rPr lang="en-US" dirty="0" smtClean="0"/>
              <a:t> </a:t>
            </a:r>
            <a:endParaRPr lang="en-US" dirty="0"/>
          </a:p>
        </p:txBody>
      </p:sp>
    </p:spTree>
    <p:extLst>
      <p:ext uri="{BB962C8B-B14F-4D97-AF65-F5344CB8AC3E}">
        <p14:creationId xmlns:p14="http://schemas.microsoft.com/office/powerpoint/2010/main" val="2750765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 might get runner up as the worst pie</a:t>
            </a:r>
            <a:r>
              <a:rPr lang="en-US" baseline="0" dirty="0" smtClean="0"/>
              <a:t> chart ever done. In this case, the slices aren’t even angles of the pie chart, but are sliced in banana shapes across the pie chart.</a:t>
            </a:r>
          </a:p>
          <a:p>
            <a:endParaRPr lang="en-US" baseline="0" dirty="0" smtClean="0"/>
          </a:p>
          <a:p>
            <a:r>
              <a:rPr lang="en-US" baseline="0" dirty="0" smtClean="0"/>
              <a:t>This chart supposedly shows how often people make online recommendations., but that doesn’t matter much since the chart doesn’t convey the information in any graphical manner that is useful. Let’s walk through a redesign process on this chart.</a:t>
            </a:r>
            <a:endParaRPr lang="en-US" dirty="0"/>
          </a:p>
        </p:txBody>
      </p:sp>
    </p:spTree>
    <p:extLst>
      <p:ext uri="{BB962C8B-B14F-4D97-AF65-F5344CB8AC3E}">
        <p14:creationId xmlns:p14="http://schemas.microsoft.com/office/powerpoint/2010/main" val="1811648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plot this in Excel, this is what it would look like by default.</a:t>
            </a:r>
            <a:endParaRPr lang="en-US" dirty="0"/>
          </a:p>
        </p:txBody>
      </p:sp>
    </p:spTree>
    <p:extLst>
      <p:ext uri="{BB962C8B-B14F-4D97-AF65-F5344CB8AC3E}">
        <p14:creationId xmlns:p14="http://schemas.microsoft.com/office/powerpoint/2010/main" val="1976041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add data labels to make it a bit more useful, but now that we’ve learned that pie charts aren’t great for comparison let’s look at some other options.</a:t>
            </a:r>
            <a:endParaRPr lang="en-US" dirty="0"/>
          </a:p>
        </p:txBody>
      </p:sp>
    </p:spTree>
    <p:extLst>
      <p:ext uri="{BB962C8B-B14F-4D97-AF65-F5344CB8AC3E}">
        <p14:creationId xmlns:p14="http://schemas.microsoft.com/office/powerpoint/2010/main" val="3269512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default bar chart in Excel. Notice the increments of the y-axis by default and the name on the color legend, “Series 1”, which isn’t useful.</a:t>
            </a:r>
            <a:endParaRPr lang="en-US" dirty="0"/>
          </a:p>
        </p:txBody>
      </p:sp>
    </p:spTree>
    <p:extLst>
      <p:ext uri="{BB962C8B-B14F-4D97-AF65-F5344CB8AC3E}">
        <p14:creationId xmlns:p14="http://schemas.microsoft.com/office/powerpoint/2010/main" val="3034617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graphs are an</a:t>
            </a:r>
            <a:r>
              <a:rPr lang="en-US" baseline="0" dirty="0" smtClean="0"/>
              <a:t> excellent way to show an actual value compared to a target value. It use height or length from a common baseline for the actual values and position to make the comparison to the target line. Color can be used to show performance bands so the actual value can be shown in context to the desired performance levels.</a:t>
            </a:r>
            <a:endParaRPr lang="en-US" dirty="0"/>
          </a:p>
        </p:txBody>
      </p:sp>
    </p:spTree>
    <p:extLst>
      <p:ext uri="{BB962C8B-B14F-4D97-AF65-F5344CB8AC3E}">
        <p14:creationId xmlns:p14="http://schemas.microsoft.com/office/powerpoint/2010/main" val="396677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clean this up a bit and add a data table in Excel.</a:t>
            </a:r>
            <a:endParaRPr lang="en-US" dirty="0"/>
          </a:p>
        </p:txBody>
      </p:sp>
    </p:spTree>
    <p:extLst>
      <p:ext uri="{BB962C8B-B14F-4D97-AF65-F5344CB8AC3E}">
        <p14:creationId xmlns:p14="http://schemas.microsoft.com/office/powerpoint/2010/main" val="1198002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remove the y-axis</a:t>
            </a:r>
            <a:r>
              <a:rPr lang="en-US" baseline="0" dirty="0" smtClean="0"/>
              <a:t> and data table and label the bars directly.</a:t>
            </a:r>
            <a:endParaRPr lang="en-US" dirty="0"/>
          </a:p>
        </p:txBody>
      </p:sp>
    </p:spTree>
    <p:extLst>
      <p:ext uri="{BB962C8B-B14F-4D97-AF65-F5344CB8AC3E}">
        <p14:creationId xmlns:p14="http://schemas.microsoft.com/office/powerpoint/2010/main" val="16236829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rotate the chart,</a:t>
            </a:r>
            <a:r>
              <a:rPr lang="en-US" baseline="0" dirty="0" smtClean="0"/>
              <a:t> which can be very useful when there are longer labels so we can avoid rotated text. This makes it really easy to read and make an easy comparison.</a:t>
            </a:r>
            <a:endParaRPr lang="en-US" dirty="0"/>
          </a:p>
        </p:txBody>
      </p:sp>
    </p:spTree>
    <p:extLst>
      <p:ext uri="{BB962C8B-B14F-4D97-AF65-F5344CB8AC3E}">
        <p14:creationId xmlns:p14="http://schemas.microsoft.com/office/powerpoint/2010/main" val="2427735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different view of that same data. This is called a Pareto Chart. Vilfredo</a:t>
            </a:r>
            <a:r>
              <a:rPr lang="en-US" baseline="0" dirty="0" smtClean="0"/>
              <a:t> Pareto was an Italian Economist and Mathematician and he figured out that 80% of Italian real estate was owned by 20% of the people. This is often referred to as the Pareto Principle or the 80/20 rule. The chart plots the cumulative percent with each category. Note that the numbers won’t typically come out to exactly 80% and 20% as it did for Pareto, but it can be a very useful chart for determining the cause for a problem. In this case 71% of the occurrences are happening Every Few Months or Never. In the </a:t>
            </a:r>
            <a:r>
              <a:rPr lang="en-US" baseline="0" dirty="0" err="1" smtClean="0"/>
              <a:t>treemap</a:t>
            </a:r>
            <a:r>
              <a:rPr lang="en-US" baseline="0" dirty="0" smtClean="0"/>
              <a:t> of the complaints data we say 6 companies out of 607 representing 60% of the total complaints.</a:t>
            </a:r>
          </a:p>
          <a:p>
            <a:endParaRPr lang="en-US" baseline="0" dirty="0" smtClean="0"/>
          </a:p>
          <a:p>
            <a:r>
              <a:rPr lang="en-US" baseline="0" dirty="0" smtClean="0"/>
              <a:t>There are typically two ways that people plot Pareto charts. It has to do with the scale of the primary y-axis. In this case the y-axis plots from 0% to 50%. The advantage of this is that the bars can extend up to the top range of the data, but the line is plotted in the middle of the first bar.</a:t>
            </a:r>
            <a:endParaRPr lang="en-US" dirty="0"/>
          </a:p>
        </p:txBody>
      </p:sp>
    </p:spTree>
    <p:extLst>
      <p:ext uri="{BB962C8B-B14F-4D97-AF65-F5344CB8AC3E}">
        <p14:creationId xmlns:p14="http://schemas.microsoft.com/office/powerpoint/2010/main" val="967552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alternative, if the y-axis is synchronized, the line extends from the top of the</a:t>
            </a:r>
            <a:r>
              <a:rPr lang="en-US" baseline="0" dirty="0" smtClean="0"/>
              <a:t> bar chart. However, notice that the bars are now compressed lower to the x-axis. This isn’t really a problem with this data, but it could be an issue when there are a number of low value bars that would be difficult to compare.</a:t>
            </a:r>
            <a:endParaRPr lang="en-US" dirty="0"/>
          </a:p>
        </p:txBody>
      </p:sp>
    </p:spTree>
    <p:extLst>
      <p:ext uri="{BB962C8B-B14F-4D97-AF65-F5344CB8AC3E}">
        <p14:creationId xmlns:p14="http://schemas.microsoft.com/office/powerpoint/2010/main" val="10180120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Sparklines</a:t>
            </a:r>
            <a:r>
              <a:rPr lang="en-US" dirty="0" smtClean="0"/>
              <a:t> were invented by Edward </a:t>
            </a:r>
            <a:r>
              <a:rPr lang="en-US" dirty="0" err="1" smtClean="0"/>
              <a:t>Tufte</a:t>
            </a:r>
            <a:r>
              <a:rPr lang="en-US" dirty="0" smtClean="0"/>
              <a:t> (TUFT- TEE).</a:t>
            </a:r>
            <a:r>
              <a:rPr lang="en-US" baseline="0" dirty="0" smtClean="0"/>
              <a:t> They are basically a line chart that has been stripped down to just the line and made into a small, word-sized graphic. They aren’t meant to be used as an alternative for a line chart. They were designed to bring additional context to numbers. This example comes from Edward </a:t>
            </a:r>
            <a:r>
              <a:rPr lang="en-US" baseline="0" dirty="0" err="1" smtClean="0"/>
              <a:t>Tufte’s</a:t>
            </a:r>
            <a:r>
              <a:rPr lang="en-US" baseline="0" dirty="0" smtClean="0"/>
              <a:t> book, </a:t>
            </a:r>
            <a:r>
              <a:rPr lang="en-US" i="1" baseline="0" dirty="0" smtClean="0"/>
              <a:t>The Quantitative Display of Information</a:t>
            </a:r>
            <a:r>
              <a:rPr lang="en-US" baseline="0" dirty="0" smtClean="0"/>
              <a:t>. The first line shows glucose is 128. In approximately the same amount of space that it takes to write “glucose 128”, we can now see the trend leading up to the current glucose level. The third line is just a style difference, coloring the dot red with the glucose number. The last line has additional context added, a performance band has been added that is colored gray so that we can see the expected range. We now can see numbers that were out of range, both below and above the band. We don’t know the time frame of this line or the scale, but that’s not the purpose. What we can see is where the number came from, that it came up from a number that was below 128 and that it was really high prior to that.</a:t>
            </a:r>
            <a:endParaRPr lang="en-US" dirty="0"/>
          </a:p>
        </p:txBody>
      </p:sp>
    </p:spTree>
    <p:extLst>
      <p:ext uri="{BB962C8B-B14F-4D97-AF65-F5344CB8AC3E}">
        <p14:creationId xmlns:p14="http://schemas.microsoft.com/office/powerpoint/2010/main" val="11939701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then place a number of them together and see the interactions between them. For example,</a:t>
            </a:r>
            <a:r>
              <a:rPr lang="en-US" baseline="0" dirty="0" smtClean="0"/>
              <a:t> we can see that after respiration was really high, it was then followed with a really high temperature followed by glucose. </a:t>
            </a:r>
            <a:r>
              <a:rPr lang="en-US" baseline="0" dirty="0" err="1" smtClean="0"/>
              <a:t>Sparklines</a:t>
            </a:r>
            <a:r>
              <a:rPr lang="en-US" baseline="0" dirty="0" smtClean="0"/>
              <a:t> can be very useful, especially in a small space.</a:t>
            </a:r>
            <a:endParaRPr lang="en-US" dirty="0"/>
          </a:p>
        </p:txBody>
      </p:sp>
    </p:spTree>
    <p:extLst>
      <p:ext uri="{BB962C8B-B14F-4D97-AF65-F5344CB8AC3E}">
        <p14:creationId xmlns:p14="http://schemas.microsoft.com/office/powerpoint/2010/main" val="3655631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 </a:t>
            </a:r>
            <a:r>
              <a:rPr lang="en-US" dirty="0" err="1" smtClean="0"/>
              <a:t>sparklines</a:t>
            </a:r>
            <a:r>
              <a:rPr lang="en-US" dirty="0" smtClean="0"/>
              <a:t> on Google Analytics (on the left side) and an example weather app on a smart</a:t>
            </a:r>
            <a:r>
              <a:rPr lang="en-US" baseline="0" dirty="0" smtClean="0"/>
              <a:t> phone. It doesn’t get much smaller than a phone, other than maybe the Apple Watch. Notice the additional context shown by the </a:t>
            </a:r>
            <a:r>
              <a:rPr lang="en-US" baseline="0" dirty="0" err="1" smtClean="0"/>
              <a:t>sparklines</a:t>
            </a:r>
            <a:r>
              <a:rPr lang="en-US" baseline="0" dirty="0" smtClean="0"/>
              <a:t>. We see the temperature is 34 degrees on the right, but the </a:t>
            </a:r>
            <a:r>
              <a:rPr lang="en-US" baseline="0" dirty="0" err="1" smtClean="0"/>
              <a:t>sparkline</a:t>
            </a:r>
            <a:r>
              <a:rPr lang="en-US" baseline="0" dirty="0" smtClean="0"/>
              <a:t> shows the trend of the temperature for the last 24 hours. We can now wee that it was much warmer early and that it dropped down to 34 degrees. We don’t know what the high temperature was in this view, but it does show trends for 6 different weather numbers over the last 24 hours.</a:t>
            </a:r>
            <a:endParaRPr lang="en-US" dirty="0"/>
          </a:p>
        </p:txBody>
      </p:sp>
    </p:spTree>
    <p:extLst>
      <p:ext uri="{BB962C8B-B14F-4D97-AF65-F5344CB8AC3E}">
        <p14:creationId xmlns:p14="http://schemas.microsoft.com/office/powerpoint/2010/main" val="111341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a:t>
            </a:r>
            <a:r>
              <a:rPr lang="en-US" dirty="0" err="1" smtClean="0"/>
              <a:t>sparklines</a:t>
            </a:r>
            <a:r>
              <a:rPr lang="en-US" dirty="0" smtClean="0"/>
              <a:t>, there</a:t>
            </a:r>
            <a:r>
              <a:rPr lang="en-US" baseline="0" dirty="0" smtClean="0"/>
              <a:t> are other variations. For example </a:t>
            </a:r>
            <a:r>
              <a:rPr lang="en-US" baseline="0" dirty="0" err="1" smtClean="0"/>
              <a:t>sparkbars</a:t>
            </a:r>
            <a:r>
              <a:rPr lang="en-US" baseline="0" dirty="0" smtClean="0"/>
              <a:t>. We can even find </a:t>
            </a:r>
            <a:r>
              <a:rPr lang="en-US" baseline="0" dirty="0" err="1" smtClean="0"/>
              <a:t>sparktweets</a:t>
            </a:r>
            <a:r>
              <a:rPr lang="en-US" baseline="0" dirty="0" smtClean="0"/>
              <a:t>, where people have encoded data directly into their tweets.</a:t>
            </a:r>
            <a:endParaRPr lang="en-US" dirty="0"/>
          </a:p>
        </p:txBody>
      </p:sp>
    </p:spTree>
    <p:extLst>
      <p:ext uri="{BB962C8B-B14F-4D97-AF65-F5344CB8AC3E}">
        <p14:creationId xmlns:p14="http://schemas.microsoft.com/office/powerpoint/2010/main" val="28384273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Bill</a:t>
            </a:r>
            <a:r>
              <a:rPr lang="en-US" baseline="0" dirty="0" smtClean="0"/>
              <a:t> Cleveland created trellis charts, but Edward </a:t>
            </a:r>
            <a:r>
              <a:rPr lang="en-US" baseline="0" dirty="0" err="1" smtClean="0"/>
              <a:t>Tufte</a:t>
            </a:r>
            <a:r>
              <a:rPr lang="en-US" baseline="0" dirty="0" smtClean="0"/>
              <a:t> broadened the use and called them small multiples. These can be any series of small charts for comparison. Bar chart, bar chart, bar chart, or in this case a series of maps showing the footprint of droughts in the United States by year. On one page the New York Times visualized over a century of droughts on a single page.</a:t>
            </a:r>
            <a:endParaRPr lang="en-US" dirty="0"/>
          </a:p>
        </p:txBody>
      </p:sp>
    </p:spTree>
    <p:extLst>
      <p:ext uri="{BB962C8B-B14F-4D97-AF65-F5344CB8AC3E}">
        <p14:creationId xmlns:p14="http://schemas.microsoft.com/office/powerpoint/2010/main" val="130333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shaded map uses color to encode quantitative data</a:t>
            </a:r>
            <a:r>
              <a:rPr lang="en-US" baseline="0" dirty="0" smtClean="0"/>
              <a:t> (example sales by state) or categorical data (example regions of the country). Position is naturally encoded in maps as well.</a:t>
            </a:r>
            <a:endParaRPr lang="en-US" dirty="0"/>
          </a:p>
        </p:txBody>
      </p:sp>
    </p:spTree>
    <p:extLst>
      <p:ext uri="{BB962C8B-B14F-4D97-AF65-F5344CB8AC3E}">
        <p14:creationId xmlns:p14="http://schemas.microsoft.com/office/powerpoint/2010/main" val="11547939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1129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t>The box plot was invented by John Tukey, who is the father of Exploratory Data Analysis. The box</a:t>
            </a:r>
            <a:r>
              <a:rPr lang="en-US" baseline="0" dirty="0" smtClean="0"/>
              <a:t> and whisker is used to show a distribution of an entire set of data. That’s the strength of the box plot, in that it can show all of the data. It doesn’t matter if it’s 7 billion on the planet, or 10,000 conference attendees. It would be impossible to show those kinds of numbers with dots without significant overlap and an unwieldly number of marks. The box plots aggregates and summarizes this data. Typically they are shown with the 25</a:t>
            </a:r>
            <a:r>
              <a:rPr lang="en-US" baseline="30000" dirty="0" smtClean="0"/>
              <a:t>th</a:t>
            </a:r>
            <a:r>
              <a:rPr lang="en-US" baseline="0" dirty="0" smtClean="0"/>
              <a:t> and 75</a:t>
            </a:r>
            <a:r>
              <a:rPr lang="en-US" baseline="30000" dirty="0" smtClean="0"/>
              <a:t>th</a:t>
            </a:r>
            <a:r>
              <a:rPr lang="en-US" baseline="0" dirty="0" smtClean="0"/>
              <a:t> percentiles or 1.5 IQR. It’s not critical to understand how to calculate these since most visualization software will calculate these for you.</a:t>
            </a:r>
            <a:endParaRPr lang="en-US" dirty="0" smtClean="0"/>
          </a:p>
          <a:p>
            <a:endParaRPr lang="en-US" dirty="0"/>
          </a:p>
        </p:txBody>
      </p:sp>
    </p:spTree>
    <p:extLst>
      <p:ext uri="{BB962C8B-B14F-4D97-AF65-F5344CB8AC3E}">
        <p14:creationId xmlns:p14="http://schemas.microsoft.com/office/powerpoint/2010/main" val="437771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box plot may not be the easiest thing for the reader to understand. If</a:t>
            </a:r>
            <a:r>
              <a:rPr lang="en-US" baseline="0" dirty="0" smtClean="0"/>
              <a:t> the visualization is for the general public, then it might be better to avoid the box plot, or at the very least, make sure there is a great “how to read this chart section”.</a:t>
            </a:r>
          </a:p>
          <a:p>
            <a:endParaRPr lang="en-US" baseline="0" dirty="0" smtClean="0"/>
          </a:p>
          <a:p>
            <a:r>
              <a:rPr lang="en-US" baseline="0" dirty="0" smtClean="0"/>
              <a:t>This image shows the relationship between the box plot and the Probability Densify Function.</a:t>
            </a:r>
            <a:endParaRPr lang="en-US" dirty="0"/>
          </a:p>
        </p:txBody>
      </p:sp>
    </p:spTree>
    <p:extLst>
      <p:ext uri="{BB962C8B-B14F-4D97-AF65-F5344CB8AC3E}">
        <p14:creationId xmlns:p14="http://schemas.microsoft.com/office/powerpoint/2010/main" val="3548149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t>Another</a:t>
            </a:r>
            <a:r>
              <a:rPr lang="en-US" baseline="0" dirty="0" smtClean="0"/>
              <a:t> advantage of the box plot is that it uses the </a:t>
            </a:r>
            <a:r>
              <a:rPr lang="en-US" baseline="0" dirty="0" err="1" smtClean="0"/>
              <a:t>preattentive</a:t>
            </a:r>
            <a:r>
              <a:rPr lang="en-US" baseline="0" dirty="0" smtClean="0"/>
              <a:t> attribute of position for the primary comparison. Because of this, the box plot does not need to have an axis that starts at zero and like the bar chart, it can be rotated vertically or horizontally.</a:t>
            </a:r>
          </a:p>
          <a:p>
            <a:endParaRPr lang="en-US" dirty="0"/>
          </a:p>
        </p:txBody>
      </p:sp>
    </p:spTree>
    <p:extLst>
      <p:ext uri="{BB962C8B-B14F-4D97-AF65-F5344CB8AC3E}">
        <p14:creationId xmlns:p14="http://schemas.microsoft.com/office/powerpoint/2010/main" val="4098786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a:t>
            </a:r>
            <a:r>
              <a:rPr lang="en-US" dirty="0" err="1" smtClean="0"/>
              <a:t>sparklines</a:t>
            </a:r>
            <a:r>
              <a:rPr lang="en-US" dirty="0" smtClean="0"/>
              <a:t>, these can be used in a very compact space to</a:t>
            </a:r>
            <a:r>
              <a:rPr lang="en-US" baseline="0" dirty="0" smtClean="0"/>
              <a:t> show context of an actual number compared to a target number. They can also be combined to show comparisons across categories or within a category. Because they encode using length of the bar and position of the target line, they can extend beyond their current value and so they are not bounded by some upper end, like a donut chart or gauge chart would be.</a:t>
            </a:r>
            <a:endParaRPr lang="en-US" dirty="0"/>
          </a:p>
        </p:txBody>
      </p:sp>
    </p:spTree>
    <p:extLst>
      <p:ext uri="{BB962C8B-B14F-4D97-AF65-F5344CB8AC3E}">
        <p14:creationId xmlns:p14="http://schemas.microsoft.com/office/powerpoint/2010/main" val="3964720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blue bar in this bullet chart represents the actual value and the back line shows the target for that number. It’s easy to see exactly where the actual value is compared to the target value. The shaded areas represent performance bands. Dark gray for bad, a medium gray for satisfactory and the light gray for good. We know immediately the </a:t>
            </a:r>
            <a:r>
              <a:rPr lang="en-US" baseline="0" dirty="0" err="1" smtClean="0"/>
              <a:t>the</a:t>
            </a:r>
            <a:r>
              <a:rPr lang="en-US" baseline="0" dirty="0" smtClean="0"/>
              <a:t> light gray is “Good” because this is the area on the chart where the target line is, but not the target line could also be reversed, showing “lower is better”, for example, the target would be set lower for defects or expenses.</a:t>
            </a:r>
            <a:endParaRPr lang="en-US" dirty="0"/>
          </a:p>
        </p:txBody>
      </p:sp>
    </p:spTree>
    <p:extLst>
      <p:ext uri="{BB962C8B-B14F-4D97-AF65-F5344CB8AC3E}">
        <p14:creationId xmlns:p14="http://schemas.microsoft.com/office/powerpoint/2010/main" val="28813372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Bullet charts are native in Tableau.</a:t>
            </a:r>
            <a:r>
              <a:rPr lang="en-US" baseline="0" dirty="0" smtClean="0"/>
              <a:t> They can also be created in Excel, but they are not easy. This example was created in Excel and shows 3 targets.</a:t>
            </a:r>
            <a:endParaRPr lang="en-US" dirty="0"/>
          </a:p>
        </p:txBody>
      </p:sp>
    </p:spTree>
    <p:extLst>
      <p:ext uri="{BB962C8B-B14F-4D97-AF65-F5344CB8AC3E}">
        <p14:creationId xmlns:p14="http://schemas.microsoft.com/office/powerpoint/2010/main" val="15505918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may not immediately understand the bullet chart</a:t>
            </a:r>
            <a:r>
              <a:rPr lang="en-US" baseline="0" dirty="0" smtClean="0"/>
              <a:t> and </a:t>
            </a:r>
            <a:r>
              <a:rPr lang="en-US" dirty="0" smtClean="0"/>
              <a:t>there may not be</a:t>
            </a:r>
            <a:r>
              <a:rPr lang="en-US" baseline="0" dirty="0" smtClean="0"/>
              <a:t> a need for the performance bands.  You may find that by removing the performance bands that the bullet chart is easier for readers to immediately understand and interpret. The bullet chart on the top simply shows an actual bar versus the target line, similar to what a thermometer might show.</a:t>
            </a:r>
          </a:p>
          <a:p>
            <a:endParaRPr lang="en-US" baseline="0" dirty="0" smtClean="0"/>
          </a:p>
          <a:p>
            <a:r>
              <a:rPr lang="en-US" baseline="0" dirty="0" smtClean="0"/>
              <a:t>The bottom example is a variation created by Jeff Shaffer, which is a dual-axis bullet chart created in Tableau. This shows both the percentage and the actual values.</a:t>
            </a:r>
            <a:endParaRPr lang="en-US" dirty="0"/>
          </a:p>
        </p:txBody>
      </p:sp>
    </p:spTree>
    <p:extLst>
      <p:ext uri="{BB962C8B-B14F-4D97-AF65-F5344CB8AC3E}">
        <p14:creationId xmlns:p14="http://schemas.microsoft.com/office/powerpoint/2010/main" val="21361821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slopegraph</a:t>
            </a:r>
            <a:r>
              <a:rPr lang="en-US" dirty="0" smtClean="0"/>
              <a:t> can</a:t>
            </a:r>
            <a:r>
              <a:rPr lang="en-US" baseline="0" dirty="0" smtClean="0"/>
              <a:t> be a very useful chart to show the trend of two different time periods. </a:t>
            </a:r>
            <a:endParaRPr lang="en-US" dirty="0"/>
          </a:p>
        </p:txBody>
      </p:sp>
    </p:spTree>
    <p:extLst>
      <p:ext uri="{BB962C8B-B14F-4D97-AF65-F5344CB8AC3E}">
        <p14:creationId xmlns:p14="http://schemas.microsoft.com/office/powerpoint/2010/main" val="37470191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Slopegraph created by Andy Kriebel shows alcohol consumption for the OECD countries comparing 2000 to 2014. The color red highlights countries that increased their alcohol consumption and the gray lines decreased.</a:t>
            </a:r>
            <a:endParaRPr lang="en-US" dirty="0"/>
          </a:p>
        </p:txBody>
      </p:sp>
    </p:spTree>
    <p:extLst>
      <p:ext uri="{BB962C8B-B14F-4D97-AF65-F5344CB8AC3E}">
        <p14:creationId xmlns:p14="http://schemas.microsoft.com/office/powerpoint/2010/main" val="1037548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diverging bar chart uses height or length from a baseline with the bars diverging from the center. It</a:t>
            </a:r>
            <a:r>
              <a:rPr lang="en-US" baseline="0" dirty="0" smtClean="0"/>
              <a:t> </a:t>
            </a:r>
            <a:r>
              <a:rPr lang="en-US" dirty="0" smtClean="0"/>
              <a:t>provides a</a:t>
            </a:r>
            <a:r>
              <a:rPr lang="en-US" baseline="0" dirty="0" smtClean="0"/>
              <a:t> precise quantitative comparison for each diverging segment (i.e. the blue bars compared to each other), but at the same time allows a relative comparisons of the segments as well (i.e. the blue bars versus the gray bars).</a:t>
            </a:r>
            <a:endParaRPr lang="en-US" dirty="0"/>
          </a:p>
        </p:txBody>
      </p:sp>
    </p:spTree>
    <p:extLst>
      <p:ext uri="{BB962C8B-B14F-4D97-AF65-F5344CB8AC3E}">
        <p14:creationId xmlns:p14="http://schemas.microsoft.com/office/powerpoint/2010/main" val="9136873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a:t>
            </a:r>
            <a:r>
              <a:rPr lang="en-US" dirty="0" err="1" smtClean="0"/>
              <a:t>slopegraphs</a:t>
            </a:r>
            <a:r>
              <a:rPr lang="en-US" dirty="0" smtClean="0"/>
              <a:t> typically show two points in time, but this visualization</a:t>
            </a:r>
            <a:r>
              <a:rPr lang="en-US" baseline="0" dirty="0" smtClean="0"/>
              <a:t> created by Andy Kriebel uses a Slopegraph to show predicted vs. actual wins of NFL football teams.</a:t>
            </a:r>
          </a:p>
          <a:p>
            <a:endParaRPr lang="en-US" baseline="0" dirty="0" smtClean="0"/>
          </a:p>
          <a:p>
            <a:r>
              <a:rPr lang="en-US" baseline="0" dirty="0" smtClean="0"/>
              <a:t>Source: Tableau Public</a:t>
            </a:r>
          </a:p>
          <a:p>
            <a:r>
              <a:rPr lang="en-US" dirty="0" smtClean="0"/>
              <a:t>https://public.tableau.com/profile/andy.kriebel#!/vizhome/NFL2014WinsvsPredicted/NFL</a:t>
            </a:r>
          </a:p>
          <a:p>
            <a:endParaRPr lang="en-US" dirty="0"/>
          </a:p>
        </p:txBody>
      </p:sp>
    </p:spTree>
    <p:extLst>
      <p:ext uri="{BB962C8B-B14F-4D97-AF65-F5344CB8AC3E}">
        <p14:creationId xmlns:p14="http://schemas.microsoft.com/office/powerpoint/2010/main" val="633048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dot plot uses position to show a comparison. This can be from a common baseline or can simple</a:t>
            </a:r>
            <a:r>
              <a:rPr lang="en-US" baseline="0" dirty="0" smtClean="0"/>
              <a:t> show the dots without a common baseline to show position from each other.</a:t>
            </a:r>
            <a:endParaRPr lang="en-US" dirty="0"/>
          </a:p>
        </p:txBody>
      </p:sp>
    </p:spTree>
    <p:extLst>
      <p:ext uri="{BB962C8B-B14F-4D97-AF65-F5344CB8AC3E}">
        <p14:creationId xmlns:p14="http://schemas.microsoft.com/office/powerpoint/2010/main" val="520196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variation on the dot plot using position, but also applies a technique called jitter to offset the points so they are not plotted on top of each other. The jitter is a random value, so be careful not to jitter too much.</a:t>
            </a:r>
            <a:endParaRPr lang="en-US" dirty="0"/>
          </a:p>
        </p:txBody>
      </p:sp>
    </p:spTree>
    <p:extLst>
      <p:ext uri="{BB962C8B-B14F-4D97-AF65-F5344CB8AC3E}">
        <p14:creationId xmlns:p14="http://schemas.microsoft.com/office/powerpoint/2010/main" val="29217377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Text">
    <p:spTree>
      <p:nvGrpSpPr>
        <p:cNvPr id="1" name=""/>
        <p:cNvGrpSpPr/>
        <p:nvPr/>
      </p:nvGrpSpPr>
      <p:grpSpPr>
        <a:xfrm>
          <a:off x="0" y="0"/>
          <a:ext cx="0" cy="0"/>
          <a:chOff x="0" y="0"/>
          <a:chExt cx="0" cy="0"/>
        </a:xfrm>
      </p:grpSpPr>
      <p:sp>
        <p:nvSpPr>
          <p:cNvPr id="4" name="Rectangle 3"/>
          <p:cNvSpPr/>
          <p:nvPr userDrawn="1"/>
        </p:nvSpPr>
        <p:spPr>
          <a:xfrm>
            <a:off x="0" y="6905626"/>
            <a:ext cx="14630400" cy="1323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4518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411081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99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275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346836"/>
            <a:ext cx="1243584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1972558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4876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065286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155458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546907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a:prstGeom prst="rect">
            <a:avLst/>
          </a:prstGeo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3888550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3901229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33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16768926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413385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09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941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37374681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p:cNvSpPr/>
          <p:nvPr userDrawn="1"/>
        </p:nvSpPr>
        <p:spPr>
          <a:xfrm>
            <a:off x="0" y="6905624"/>
            <a:ext cx="14630400" cy="13239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180328744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6410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2543073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7"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38"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206" r:id="rId14"/>
    <p:sldLayoutId id="2147484144" r:id="rId15"/>
    <p:sldLayoutId id="2147484145" r:id="rId16"/>
    <p:sldLayoutId id="2147484146" r:id="rId17"/>
    <p:sldLayoutId id="2147484149" r:id="rId18"/>
    <p:sldLayoutId id="2147484154" r:id="rId19"/>
    <p:sldLayoutId id="2147484153" r:id="rId20"/>
    <p:sldLayoutId id="2147484162" r:id="rId21"/>
    <p:sldLayoutId id="2147484163" r:id="rId22"/>
    <p:sldLayoutId id="2147484176" r:id="rId23"/>
    <p:sldLayoutId id="2147484192" r:id="rId24"/>
    <p:sldLayoutId id="2147484193" r:id="rId25"/>
    <p:sldLayoutId id="2147484194" r:id="rId26"/>
    <p:sldLayoutId id="2147484196" r:id="rId27"/>
    <p:sldLayoutId id="2147484197" r:id="rId28"/>
    <p:sldLayoutId id="2147484199" r:id="rId29"/>
    <p:sldLayoutId id="2147484200" r:id="rId30"/>
    <p:sldLayoutId id="2147484201" r:id="rId31"/>
    <p:sldLayoutId id="2147484189" r:id="rId32"/>
    <p:sldLayoutId id="2147484202" r:id="rId33"/>
    <p:sldLayoutId id="2147484203" r:id="rId34"/>
    <p:sldLayoutId id="2147484205" r:id="rId35"/>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51555"/>
      </p:ext>
    </p:extLst>
  </p:cSld>
  <p:clrMap bg1="lt1" tx1="dk1" bg2="lt2" tx2="dk2" accent1="accent1" accent2="accent2" accent3="accent3" accent4="accent4" accent5="accent5" accent6="accent6" hlink="hlink" folHlink="folHlink"/>
  <p:sldLayoutIdLst>
    <p:sldLayoutId id="2147484208"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ffreyShaff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3.xml"/><Relationship Id="rId4" Type="http://schemas.openxmlformats.org/officeDocument/2006/relationships/comments" Target="../comments/commen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9.xml"/><Relationship Id="rId4" Type="http://schemas.openxmlformats.org/officeDocument/2006/relationships/image" Target="../media/image62.jpeg"/></Relationships>
</file>

<file path=ppt/slides/_rels/slide6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comments" Target="../comments/comment3.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comments" Target="../comments/comment4.xml"/></Relationships>
</file>

<file path=ppt/slides/_rels/slide6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35.xml"/><Relationship Id="rId4" Type="http://schemas.openxmlformats.org/officeDocument/2006/relationships/comments" Target="../comments/comment5.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254823" y="2381445"/>
            <a:ext cx="10527147" cy="699380"/>
          </a:xfrm>
          <a:prstGeom prst="rect">
            <a:avLst/>
          </a:prstGeom>
        </p:spPr>
        <p:txBody>
          <a:bodyPr/>
          <a:lstStyle/>
          <a:p>
            <a:pPr algn="ctr" defTabSz="1306221" fontAlgn="auto">
              <a:spcAft>
                <a:spcPts val="0"/>
              </a:spcAft>
              <a:buFont typeface="Arial" panose="020B0604020202020204" pitchFamily="34" charset="0"/>
              <a:buNone/>
              <a:defRPr/>
            </a:pPr>
            <a:r>
              <a:rPr lang="en-US" sz="5500" dirty="0" smtClean="0">
                <a:ea typeface="+mn-ea"/>
              </a:rPr>
              <a:t>Pie Charts and Other Chart Types</a:t>
            </a:r>
            <a:endParaRPr lang="en-US" sz="2400" dirty="0">
              <a:latin typeface="Merriweather Light"/>
              <a:ea typeface="+mn-ea"/>
              <a:cs typeface="Merriweather Light"/>
            </a:endParaRPr>
          </a:p>
        </p:txBody>
      </p:sp>
      <p:sp>
        <p:nvSpPr>
          <p:cNvPr id="2" name="Rectangle 1"/>
          <p:cNvSpPr/>
          <p:nvPr/>
        </p:nvSpPr>
        <p:spPr>
          <a:xfrm>
            <a:off x="2438397" y="4415275"/>
            <a:ext cx="10160001" cy="3410164"/>
          </a:xfrm>
          <a:prstGeom prst="rect">
            <a:avLst/>
          </a:prstGeom>
        </p:spPr>
        <p:txBody>
          <a:bodyPr wrap="square">
            <a:spAutoFit/>
          </a:bodyPr>
          <a:lstStyle/>
          <a:p>
            <a:pPr algn="ctr" defTabSz="1306221" fontAlgn="auto">
              <a:lnSpc>
                <a:spcPct val="110000"/>
              </a:lnSpc>
              <a:spcBef>
                <a:spcPts val="1776"/>
              </a:spcBef>
              <a:spcAft>
                <a:spcPts val="0"/>
              </a:spcAft>
              <a:defRPr/>
            </a:pPr>
            <a:r>
              <a:rPr lang="en-US" sz="2800" dirty="0">
                <a:latin typeface="Merriweather Light"/>
                <a:cs typeface="Merriweather Light"/>
              </a:rPr>
              <a:t>Created By: Jeffrey A. Shaffer </a:t>
            </a:r>
            <a:br>
              <a:rPr lang="en-US" sz="2800" dirty="0">
                <a:latin typeface="Merriweather Light"/>
                <a:cs typeface="Merriweather Light"/>
              </a:rPr>
            </a:br>
            <a:r>
              <a:rPr lang="en-US" sz="2800" dirty="0">
                <a:latin typeface="Merriweather Light"/>
                <a:cs typeface="Merriweather Light"/>
              </a:rPr>
              <a:t> Vice President, </a:t>
            </a:r>
            <a:r>
              <a:rPr lang="en-US" sz="2800" dirty="0" err="1">
                <a:latin typeface="Merriweather Light"/>
                <a:cs typeface="Merriweather Light"/>
              </a:rPr>
              <a:t>Unifund</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Adjunct Faculty, University of Cincinnati</a:t>
            </a:r>
            <a:br>
              <a:rPr lang="en-US" sz="2800" dirty="0">
                <a:latin typeface="Merriweather Light"/>
                <a:cs typeface="Merriweather Light"/>
              </a:rPr>
            </a:br>
            <a:r>
              <a:rPr lang="en-US" sz="2800" dirty="0">
                <a:latin typeface="Merriweather Light"/>
                <a:cs typeface="Merriweather Light"/>
              </a:rPr>
              <a:t>(513</a:t>
            </a:r>
            <a:r>
              <a:rPr lang="en-US" sz="2800">
                <a:latin typeface="Merriweather Light"/>
                <a:cs typeface="Merriweather Light"/>
              </a:rPr>
              <a:t>) </a:t>
            </a:r>
            <a:r>
              <a:rPr lang="en-US" sz="2800" smtClean="0">
                <a:latin typeface="Merriweather Light"/>
                <a:cs typeface="Merriweather Light"/>
              </a:rPr>
              <a:t>615-0001 </a:t>
            </a:r>
            <a:r>
              <a:rPr lang="en-US" sz="2800">
                <a:latin typeface="Merriweather Light"/>
                <a:cs typeface="Merriweather Light"/>
              </a:rPr>
              <a:t>| </a:t>
            </a:r>
            <a:r>
              <a:rPr lang="en-US" sz="2800">
                <a:latin typeface="Merriweather Light"/>
                <a:cs typeface="Merriweather Light"/>
                <a:hlinkClick r:id="rId3"/>
              </a:rPr>
              <a:t>JeffreyShaffer@gmail.com</a:t>
            </a:r>
            <a:r>
              <a:rPr lang="en-US" sz="2800">
                <a:latin typeface="Merriweather Light"/>
                <a:cs typeface="Merriweather Light"/>
              </a:rPr>
              <a:t> </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a:t>
            </a:r>
            <a:r>
              <a:rPr lang="en-US" sz="2800" dirty="0" err="1">
                <a:latin typeface="Merriweather Light"/>
                <a:cs typeface="Merriweather Light"/>
              </a:rPr>
              <a:t>HighVizAbility</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r>
            <a:br>
              <a:rPr lang="en-US" sz="2800" dirty="0">
                <a:latin typeface="Merriweather Light"/>
                <a:cs typeface="Merriweather Light"/>
              </a:rPr>
            </a:br>
            <a:endParaRPr lang="en-US" sz="2800" dirty="0">
              <a:latin typeface="Merriweather Light"/>
              <a:cs typeface="Merriweather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631216"/>
          </a:xfrm>
          <a:prstGeom prst="rect">
            <a:avLst/>
          </a:prstGeom>
          <a:noFill/>
        </p:spPr>
        <p:txBody>
          <a:bodyPr wrap="square" rtlCol="0">
            <a:spAutoFit/>
          </a:bodyPr>
          <a:lstStyle/>
          <a:p>
            <a:r>
              <a:rPr lang="en-US" sz="4800" dirty="0" smtClean="0">
                <a:latin typeface="BentonSans Book"/>
              </a:rPr>
              <a:t>Dot Plot with Jitter</a:t>
            </a:r>
            <a:endParaRPr lang="en-US" sz="4800" dirty="0">
              <a:latin typeface="BentonSans Book"/>
            </a:endParaRPr>
          </a:p>
          <a:p>
            <a:r>
              <a:rPr lang="en-US" dirty="0">
                <a:latin typeface="Merriweather Light"/>
              </a:rPr>
              <a:t>encodes data using position to show comparisons but offsets points randomly to reduce overlap of dots.	</a:t>
            </a:r>
          </a:p>
        </p:txBody>
      </p:sp>
      <p:pic>
        <p:nvPicPr>
          <p:cNvPr id="3" name="Picture 2"/>
          <p:cNvPicPr>
            <a:picLocks noChangeAspect="1"/>
          </p:cNvPicPr>
          <p:nvPr/>
        </p:nvPicPr>
        <p:blipFill>
          <a:blip r:embed="rId3"/>
          <a:stretch>
            <a:fillRect/>
          </a:stretch>
        </p:blipFill>
        <p:spPr>
          <a:xfrm>
            <a:off x="3155038" y="3111535"/>
            <a:ext cx="7761524" cy="4279866"/>
          </a:xfrm>
          <a:prstGeom prst="rect">
            <a:avLst/>
          </a:prstGeom>
        </p:spPr>
      </p:pic>
    </p:spTree>
    <p:extLst>
      <p:ext uri="{BB962C8B-B14F-4D97-AF65-F5344CB8AC3E}">
        <p14:creationId xmlns:p14="http://schemas.microsoft.com/office/powerpoint/2010/main" val="20311206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631216"/>
          </a:xfrm>
          <a:prstGeom prst="rect">
            <a:avLst/>
          </a:prstGeom>
          <a:noFill/>
        </p:spPr>
        <p:txBody>
          <a:bodyPr wrap="square" rtlCol="0">
            <a:spAutoFit/>
          </a:bodyPr>
          <a:lstStyle/>
          <a:p>
            <a:r>
              <a:rPr lang="en-US" sz="4800" dirty="0" smtClean="0">
                <a:latin typeface="BentonSans Book"/>
              </a:rPr>
              <a:t>Gantt Chart</a:t>
            </a:r>
            <a:endParaRPr lang="en-US" sz="4800" dirty="0">
              <a:latin typeface="BentonSans Book"/>
            </a:endParaRPr>
          </a:p>
          <a:p>
            <a:r>
              <a:rPr lang="en-US" dirty="0">
                <a:latin typeface="Merriweather Light"/>
              </a:rPr>
              <a:t>encodes data using length and position to show amount of work completed in segments of time.</a:t>
            </a:r>
          </a:p>
        </p:txBody>
      </p:sp>
      <p:pic>
        <p:nvPicPr>
          <p:cNvPr id="3" name="Picture 2"/>
          <p:cNvPicPr>
            <a:picLocks noChangeAspect="1"/>
          </p:cNvPicPr>
          <p:nvPr/>
        </p:nvPicPr>
        <p:blipFill>
          <a:blip r:embed="rId3"/>
          <a:stretch>
            <a:fillRect/>
          </a:stretch>
        </p:blipFill>
        <p:spPr>
          <a:xfrm>
            <a:off x="4056827" y="3206025"/>
            <a:ext cx="5957945" cy="4388576"/>
          </a:xfrm>
          <a:prstGeom prst="rect">
            <a:avLst/>
          </a:prstGeom>
        </p:spPr>
      </p:pic>
    </p:spTree>
    <p:extLst>
      <p:ext uri="{BB962C8B-B14F-4D97-AF65-F5344CB8AC3E}">
        <p14:creationId xmlns:p14="http://schemas.microsoft.com/office/powerpoint/2010/main" val="2026755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631216"/>
          </a:xfrm>
          <a:prstGeom prst="rect">
            <a:avLst/>
          </a:prstGeom>
          <a:noFill/>
        </p:spPr>
        <p:txBody>
          <a:bodyPr wrap="square" rtlCol="0">
            <a:spAutoFit/>
          </a:bodyPr>
          <a:lstStyle/>
          <a:p>
            <a:r>
              <a:rPr lang="en-US" sz="4800" dirty="0" smtClean="0">
                <a:latin typeface="BentonSans Book"/>
              </a:rPr>
              <a:t>Heat Map</a:t>
            </a:r>
            <a:endParaRPr lang="en-US" sz="4800" dirty="0">
              <a:latin typeface="BentonSans Book"/>
            </a:endParaRPr>
          </a:p>
          <a:p>
            <a:r>
              <a:rPr lang="en-US" dirty="0">
                <a:latin typeface="Merriweather Light"/>
              </a:rPr>
              <a:t>encodes a data table using color to highlight the differences in the table without numbers.</a:t>
            </a:r>
          </a:p>
        </p:txBody>
      </p:sp>
      <p:pic>
        <p:nvPicPr>
          <p:cNvPr id="2" name="Picture 1"/>
          <p:cNvPicPr>
            <a:picLocks noChangeAspect="1"/>
          </p:cNvPicPr>
          <p:nvPr/>
        </p:nvPicPr>
        <p:blipFill>
          <a:blip r:embed="rId3"/>
          <a:stretch>
            <a:fillRect/>
          </a:stretch>
        </p:blipFill>
        <p:spPr>
          <a:xfrm>
            <a:off x="3657600" y="3088145"/>
            <a:ext cx="6565900" cy="4388577"/>
          </a:xfrm>
          <a:prstGeom prst="rect">
            <a:avLst/>
          </a:prstGeom>
        </p:spPr>
      </p:pic>
    </p:spTree>
    <p:extLst>
      <p:ext uri="{BB962C8B-B14F-4D97-AF65-F5344CB8AC3E}">
        <p14:creationId xmlns:p14="http://schemas.microsoft.com/office/powerpoint/2010/main" val="5968602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631216"/>
          </a:xfrm>
          <a:prstGeom prst="rect">
            <a:avLst/>
          </a:prstGeom>
          <a:noFill/>
        </p:spPr>
        <p:txBody>
          <a:bodyPr wrap="square" rtlCol="0">
            <a:spAutoFit/>
          </a:bodyPr>
          <a:lstStyle/>
          <a:p>
            <a:r>
              <a:rPr lang="en-US" sz="4800" dirty="0" smtClean="0">
                <a:latin typeface="BentonSans Book"/>
              </a:rPr>
              <a:t>Highlight Table</a:t>
            </a:r>
            <a:endParaRPr lang="en-US" sz="4800" dirty="0">
              <a:latin typeface="BentonSans Book"/>
            </a:endParaRPr>
          </a:p>
          <a:p>
            <a:r>
              <a:rPr lang="en-US" dirty="0">
                <a:latin typeface="Merriweather Light"/>
              </a:rPr>
              <a:t>encodes a data table using color to highlight the differences in the table numbers.</a:t>
            </a:r>
          </a:p>
        </p:txBody>
      </p:sp>
      <p:pic>
        <p:nvPicPr>
          <p:cNvPr id="6" name="Picture 5"/>
          <p:cNvPicPr>
            <a:picLocks noChangeAspect="1"/>
          </p:cNvPicPr>
          <p:nvPr/>
        </p:nvPicPr>
        <p:blipFill>
          <a:blip r:embed="rId3"/>
          <a:stretch>
            <a:fillRect/>
          </a:stretch>
        </p:blipFill>
        <p:spPr>
          <a:xfrm>
            <a:off x="3382962" y="2843212"/>
            <a:ext cx="7305675" cy="4676775"/>
          </a:xfrm>
          <a:prstGeom prst="rect">
            <a:avLst/>
          </a:prstGeom>
        </p:spPr>
      </p:pic>
    </p:spTree>
    <p:extLst>
      <p:ext uri="{BB962C8B-B14F-4D97-AF65-F5344CB8AC3E}">
        <p14:creationId xmlns:p14="http://schemas.microsoft.com/office/powerpoint/2010/main" val="2912261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231106"/>
          </a:xfrm>
          <a:prstGeom prst="rect">
            <a:avLst/>
          </a:prstGeom>
          <a:noFill/>
        </p:spPr>
        <p:txBody>
          <a:bodyPr wrap="square" rtlCol="0">
            <a:spAutoFit/>
          </a:bodyPr>
          <a:lstStyle/>
          <a:p>
            <a:r>
              <a:rPr lang="en-US" sz="4800" dirty="0" smtClean="0">
                <a:latin typeface="BentonSans Book"/>
              </a:rPr>
              <a:t>Histogram</a:t>
            </a:r>
            <a:endParaRPr lang="en-US" sz="4800" dirty="0">
              <a:latin typeface="BentonSans Book"/>
            </a:endParaRPr>
          </a:p>
          <a:p>
            <a:r>
              <a:rPr lang="en-US" dirty="0">
                <a:latin typeface="Merriweather Light"/>
              </a:rPr>
              <a:t>encodes data using height and shows a distribution.</a:t>
            </a:r>
          </a:p>
        </p:txBody>
      </p:sp>
      <p:pic>
        <p:nvPicPr>
          <p:cNvPr id="2" name="Picture 1"/>
          <p:cNvPicPr>
            <a:picLocks noChangeAspect="1"/>
          </p:cNvPicPr>
          <p:nvPr/>
        </p:nvPicPr>
        <p:blipFill>
          <a:blip r:embed="rId3"/>
          <a:stretch>
            <a:fillRect/>
          </a:stretch>
        </p:blipFill>
        <p:spPr>
          <a:xfrm>
            <a:off x="3860837" y="3200401"/>
            <a:ext cx="6349925" cy="4051300"/>
          </a:xfrm>
          <a:prstGeom prst="rect">
            <a:avLst/>
          </a:prstGeom>
        </p:spPr>
      </p:pic>
    </p:spTree>
    <p:extLst>
      <p:ext uri="{BB962C8B-B14F-4D97-AF65-F5344CB8AC3E}">
        <p14:creationId xmlns:p14="http://schemas.microsoft.com/office/powerpoint/2010/main" val="2639742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231106"/>
          </a:xfrm>
          <a:prstGeom prst="rect">
            <a:avLst/>
          </a:prstGeom>
          <a:noFill/>
        </p:spPr>
        <p:txBody>
          <a:bodyPr wrap="square" rtlCol="0">
            <a:spAutoFit/>
          </a:bodyPr>
          <a:lstStyle/>
          <a:p>
            <a:r>
              <a:rPr lang="en-US" sz="4800" dirty="0" smtClean="0">
                <a:latin typeface="BentonSans Book"/>
              </a:rPr>
              <a:t>Line Chart</a:t>
            </a:r>
            <a:endParaRPr lang="en-US" sz="4800" dirty="0">
              <a:latin typeface="BentonSans Book"/>
            </a:endParaRPr>
          </a:p>
          <a:p>
            <a:r>
              <a:rPr lang="en-US" dirty="0">
                <a:latin typeface="Merriweather Light"/>
              </a:rPr>
              <a:t>encodes data using </a:t>
            </a:r>
            <a:r>
              <a:rPr lang="en-US" dirty="0" smtClean="0">
                <a:latin typeface="Merriweather Light"/>
              </a:rPr>
              <a:t>position </a:t>
            </a:r>
            <a:r>
              <a:rPr lang="en-US" dirty="0">
                <a:latin typeface="Merriweather Light"/>
              </a:rPr>
              <a:t>and often shows trend over time.</a:t>
            </a:r>
          </a:p>
        </p:txBody>
      </p:sp>
      <p:pic>
        <p:nvPicPr>
          <p:cNvPr id="3" name="Picture 2"/>
          <p:cNvPicPr>
            <a:picLocks noChangeAspect="1"/>
          </p:cNvPicPr>
          <p:nvPr/>
        </p:nvPicPr>
        <p:blipFill>
          <a:blip r:embed="rId3"/>
          <a:stretch>
            <a:fillRect/>
          </a:stretch>
        </p:blipFill>
        <p:spPr>
          <a:xfrm>
            <a:off x="3612843" y="3067674"/>
            <a:ext cx="6845913" cy="4311026"/>
          </a:xfrm>
          <a:prstGeom prst="rect">
            <a:avLst/>
          </a:prstGeom>
        </p:spPr>
      </p:pic>
    </p:spTree>
    <p:extLst>
      <p:ext uri="{BB962C8B-B14F-4D97-AF65-F5344CB8AC3E}">
        <p14:creationId xmlns:p14="http://schemas.microsoft.com/office/powerpoint/2010/main" val="3555713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231106"/>
          </a:xfrm>
          <a:prstGeom prst="rect">
            <a:avLst/>
          </a:prstGeom>
          <a:noFill/>
        </p:spPr>
        <p:txBody>
          <a:bodyPr wrap="square" rtlCol="0">
            <a:spAutoFit/>
          </a:bodyPr>
          <a:lstStyle/>
          <a:p>
            <a:r>
              <a:rPr lang="en-US" sz="4800" dirty="0" smtClean="0">
                <a:latin typeface="BentonSans Book"/>
              </a:rPr>
              <a:t>Lollipop Chart</a:t>
            </a:r>
            <a:endParaRPr lang="en-US" sz="4800" dirty="0">
              <a:latin typeface="BentonSans Book"/>
            </a:endParaRPr>
          </a:p>
          <a:p>
            <a:r>
              <a:rPr lang="en-US" dirty="0">
                <a:latin typeface="Merriweather Light"/>
              </a:rPr>
              <a:t>encodes data using height or length of bar and shows categorical comparisons.</a:t>
            </a:r>
          </a:p>
        </p:txBody>
      </p:sp>
      <p:pic>
        <p:nvPicPr>
          <p:cNvPr id="2" name="Picture 1"/>
          <p:cNvPicPr>
            <a:picLocks noChangeAspect="1"/>
          </p:cNvPicPr>
          <p:nvPr/>
        </p:nvPicPr>
        <p:blipFill>
          <a:blip r:embed="rId3"/>
          <a:stretch>
            <a:fillRect/>
          </a:stretch>
        </p:blipFill>
        <p:spPr>
          <a:xfrm>
            <a:off x="2900469" y="3341900"/>
            <a:ext cx="8461162" cy="3986000"/>
          </a:xfrm>
          <a:prstGeom prst="rect">
            <a:avLst/>
          </a:prstGeom>
        </p:spPr>
      </p:pic>
    </p:spTree>
    <p:extLst>
      <p:ext uri="{BB962C8B-B14F-4D97-AF65-F5344CB8AC3E}">
        <p14:creationId xmlns:p14="http://schemas.microsoft.com/office/powerpoint/2010/main" val="537950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Scatter Plot</a:t>
            </a:r>
            <a:endParaRPr lang="en-US" sz="4800" dirty="0">
              <a:latin typeface="BentonSans Book"/>
            </a:endParaRPr>
          </a:p>
          <a:p>
            <a:r>
              <a:rPr lang="en-US" dirty="0">
                <a:latin typeface="Merriweather Light"/>
              </a:rPr>
              <a:t>encodes data using position to show the relationship between two variables. Size can also be used to show a secondary comparison.</a:t>
            </a:r>
          </a:p>
        </p:txBody>
      </p:sp>
      <p:pic>
        <p:nvPicPr>
          <p:cNvPr id="4" name="Picture 3"/>
          <p:cNvPicPr>
            <a:picLocks noChangeAspect="1"/>
          </p:cNvPicPr>
          <p:nvPr/>
        </p:nvPicPr>
        <p:blipFill>
          <a:blip r:embed="rId3"/>
          <a:stretch>
            <a:fillRect/>
          </a:stretch>
        </p:blipFill>
        <p:spPr>
          <a:xfrm>
            <a:off x="2847650" y="3421333"/>
            <a:ext cx="8566799" cy="4008167"/>
          </a:xfrm>
          <a:prstGeom prst="rect">
            <a:avLst/>
          </a:prstGeom>
        </p:spPr>
      </p:pic>
    </p:spTree>
    <p:extLst>
      <p:ext uri="{BB962C8B-B14F-4D97-AF65-F5344CB8AC3E}">
        <p14:creationId xmlns:p14="http://schemas.microsoft.com/office/powerpoint/2010/main" val="246800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Slopegraph</a:t>
            </a:r>
            <a:endParaRPr lang="en-US" sz="4800" dirty="0">
              <a:latin typeface="BentonSans Book"/>
            </a:endParaRPr>
          </a:p>
          <a:p>
            <a:r>
              <a:rPr lang="en-US" dirty="0">
                <a:latin typeface="Merriweather Light"/>
              </a:rPr>
              <a:t>encodes data using position to show quantitative comparison or rank, typically between two time periods.</a:t>
            </a:r>
          </a:p>
        </p:txBody>
      </p:sp>
      <p:pic>
        <p:nvPicPr>
          <p:cNvPr id="2" name="Picture 1"/>
          <p:cNvPicPr>
            <a:picLocks noChangeAspect="1"/>
          </p:cNvPicPr>
          <p:nvPr/>
        </p:nvPicPr>
        <p:blipFill>
          <a:blip r:embed="rId3"/>
          <a:stretch>
            <a:fillRect/>
          </a:stretch>
        </p:blipFill>
        <p:spPr>
          <a:xfrm>
            <a:off x="5531355" y="3200400"/>
            <a:ext cx="3199390" cy="3962400"/>
          </a:xfrm>
          <a:prstGeom prst="rect">
            <a:avLst/>
          </a:prstGeom>
        </p:spPr>
      </p:pic>
    </p:spTree>
    <p:extLst>
      <p:ext uri="{BB962C8B-B14F-4D97-AF65-F5344CB8AC3E}">
        <p14:creationId xmlns:p14="http://schemas.microsoft.com/office/powerpoint/2010/main" val="34842331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Sparkline/</a:t>
            </a:r>
            <a:r>
              <a:rPr lang="en-US" sz="4800" dirty="0" err="1" smtClean="0">
                <a:latin typeface="BentonSans Book"/>
              </a:rPr>
              <a:t>Sparkbar</a:t>
            </a:r>
            <a:endParaRPr lang="en-US" sz="4800" dirty="0">
              <a:latin typeface="BentonSans Book"/>
            </a:endParaRPr>
          </a:p>
          <a:p>
            <a:r>
              <a:rPr lang="en-US" dirty="0">
                <a:latin typeface="Merriweather Light"/>
              </a:rPr>
              <a:t>encodes data using position (line) or height/length (bar) in a small, word-sized graphic.</a:t>
            </a:r>
          </a:p>
        </p:txBody>
      </p:sp>
      <p:pic>
        <p:nvPicPr>
          <p:cNvPr id="3" name="Picture 2"/>
          <p:cNvPicPr>
            <a:picLocks noChangeAspect="1"/>
          </p:cNvPicPr>
          <p:nvPr/>
        </p:nvPicPr>
        <p:blipFill>
          <a:blip r:embed="rId3"/>
          <a:stretch>
            <a:fillRect/>
          </a:stretch>
        </p:blipFill>
        <p:spPr>
          <a:xfrm>
            <a:off x="4253942" y="3693964"/>
            <a:ext cx="5754215" cy="3214835"/>
          </a:xfrm>
          <a:prstGeom prst="rect">
            <a:avLst/>
          </a:prstGeom>
        </p:spPr>
      </p:pic>
    </p:spTree>
    <p:extLst>
      <p:ext uri="{BB962C8B-B14F-4D97-AF65-F5344CB8AC3E}">
        <p14:creationId xmlns:p14="http://schemas.microsoft.com/office/powerpoint/2010/main" val="3282042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2788" y="601314"/>
            <a:ext cx="13244512" cy="553998"/>
          </a:xfrm>
        </p:spPr>
        <p:txBody>
          <a:bodyPr/>
          <a:lstStyle/>
          <a:p>
            <a:r>
              <a:rPr lang="en-US" dirty="0" smtClean="0"/>
              <a:t>Goals</a:t>
            </a:r>
            <a:endParaRPr lang="en-US" dirty="0"/>
          </a:p>
        </p:txBody>
      </p:sp>
      <p:sp>
        <p:nvSpPr>
          <p:cNvPr id="6" name="Text Placeholder 5"/>
          <p:cNvSpPr>
            <a:spLocks noGrp="1"/>
          </p:cNvSpPr>
          <p:nvPr>
            <p:ph type="body" sz="quarter" idx="10"/>
          </p:nvPr>
        </p:nvSpPr>
        <p:spPr>
          <a:xfrm>
            <a:off x="731520" y="1471980"/>
            <a:ext cx="13167360" cy="5614619"/>
          </a:xfrm>
        </p:spPr>
        <p:txBody>
          <a:bodyPr/>
          <a:lstStyle/>
          <a:p>
            <a:pPr marL="0" indent="0">
              <a:buNone/>
            </a:pPr>
            <a:r>
              <a:rPr lang="en-US" sz="2800" b="1" dirty="0" smtClean="0"/>
              <a:t>By </a:t>
            </a:r>
            <a:r>
              <a:rPr lang="en-US" sz="2800" b="1" dirty="0"/>
              <a:t>completing the course modules, students will</a:t>
            </a:r>
            <a:r>
              <a:rPr lang="en-US" sz="2800" b="1" dirty="0" smtClean="0"/>
              <a:t>:</a:t>
            </a:r>
          </a:p>
          <a:p>
            <a:pPr marL="0" indent="0">
              <a:buNone/>
            </a:pPr>
            <a:endParaRPr lang="en-US" sz="2800" dirty="0" smtClean="0"/>
          </a:p>
          <a:p>
            <a:pPr lvl="0">
              <a:spcAft>
                <a:spcPts val="1200"/>
              </a:spcAft>
            </a:pPr>
            <a:r>
              <a:rPr lang="en-US" sz="2800" dirty="0" smtClean="0"/>
              <a:t>Learn basic </a:t>
            </a:r>
            <a:r>
              <a:rPr lang="en-US" sz="2800" dirty="0"/>
              <a:t>chart </a:t>
            </a:r>
            <a:r>
              <a:rPr lang="en-US" sz="2800" dirty="0" smtClean="0"/>
              <a:t>types</a:t>
            </a:r>
          </a:p>
          <a:p>
            <a:pPr lvl="0">
              <a:spcAft>
                <a:spcPts val="1200"/>
              </a:spcAft>
            </a:pPr>
            <a:r>
              <a:rPr lang="en-US" sz="2800" dirty="0" smtClean="0"/>
              <a:t>Learn how chart types encode data and how they can be used</a:t>
            </a:r>
          </a:p>
          <a:p>
            <a:pPr lvl="0">
              <a:spcAft>
                <a:spcPts val="1200"/>
              </a:spcAft>
            </a:pPr>
            <a:r>
              <a:rPr lang="en-US" sz="2800" dirty="0" smtClean="0"/>
              <a:t>Discuss problems with various chart types</a:t>
            </a:r>
          </a:p>
          <a:p>
            <a:pPr lvl="0">
              <a:spcAft>
                <a:spcPts val="1200"/>
              </a:spcAft>
            </a:pPr>
            <a:r>
              <a:rPr lang="en-US" sz="2800" dirty="0" smtClean="0"/>
              <a:t>See examples of various chart types through compare and contrast</a:t>
            </a:r>
          </a:p>
          <a:p>
            <a:pPr lvl="0">
              <a:spcAft>
                <a:spcPts val="1200"/>
              </a:spcAft>
            </a:pPr>
            <a:endParaRPr lang="en-US" sz="2800" dirty="0" smtClean="0"/>
          </a:p>
          <a:p>
            <a:pPr lvl="0">
              <a:spcAft>
                <a:spcPts val="1200"/>
              </a:spcAft>
            </a:pPr>
            <a:endParaRPr lang="en-US" sz="2800" dirty="0" smtClean="0"/>
          </a:p>
        </p:txBody>
      </p:sp>
    </p:spTree>
    <p:extLst>
      <p:ext uri="{BB962C8B-B14F-4D97-AF65-F5344CB8AC3E}">
        <p14:creationId xmlns:p14="http://schemas.microsoft.com/office/powerpoint/2010/main" val="38217712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Stacked Bar Chart</a:t>
            </a:r>
            <a:endParaRPr lang="en-US" sz="4800" dirty="0">
              <a:latin typeface="BentonSans Book"/>
            </a:endParaRPr>
          </a:p>
          <a:p>
            <a:r>
              <a:rPr lang="en-US" dirty="0">
                <a:latin typeface="Merriweather Light"/>
              </a:rPr>
              <a:t>encodes data using height or length of bar and color by segment and shows categorical and part-to-whole comparisons.</a:t>
            </a:r>
          </a:p>
        </p:txBody>
      </p:sp>
      <p:pic>
        <p:nvPicPr>
          <p:cNvPr id="2" name="Picture 1"/>
          <p:cNvPicPr>
            <a:picLocks noChangeAspect="1"/>
          </p:cNvPicPr>
          <p:nvPr/>
        </p:nvPicPr>
        <p:blipFill>
          <a:blip r:embed="rId3"/>
          <a:stretch>
            <a:fillRect/>
          </a:stretch>
        </p:blipFill>
        <p:spPr>
          <a:xfrm>
            <a:off x="3223063" y="3120875"/>
            <a:ext cx="7815973" cy="3749824"/>
          </a:xfrm>
          <a:prstGeom prst="rect">
            <a:avLst/>
          </a:prstGeom>
        </p:spPr>
      </p:pic>
      <p:sp>
        <p:nvSpPr>
          <p:cNvPr id="6" name="TextBox 5"/>
          <p:cNvSpPr txBox="1"/>
          <p:nvPr/>
        </p:nvSpPr>
        <p:spPr>
          <a:xfrm>
            <a:off x="1155700" y="7429499"/>
            <a:ext cx="11950700" cy="523220"/>
          </a:xfrm>
          <a:prstGeom prst="rect">
            <a:avLst/>
          </a:prstGeom>
          <a:noFill/>
        </p:spPr>
        <p:txBody>
          <a:bodyPr wrap="square" rtlCol="0">
            <a:spAutoFit/>
          </a:bodyPr>
          <a:lstStyle/>
          <a:p>
            <a:r>
              <a:rPr lang="en-US" sz="2800" dirty="0" smtClean="0">
                <a:solidFill>
                  <a:schemeClr val="accent2"/>
                </a:solidFill>
                <a:latin typeface="Merriweather Light"/>
              </a:rPr>
              <a:t>* Caution be </a:t>
            </a:r>
            <a:r>
              <a:rPr lang="en-US" sz="2800" dirty="0">
                <a:solidFill>
                  <a:schemeClr val="accent2"/>
                </a:solidFill>
                <a:latin typeface="Merriweather Light"/>
              </a:rPr>
              <a:t>careful not to slice stacked charts into too many segments. </a:t>
            </a:r>
          </a:p>
        </p:txBody>
      </p:sp>
    </p:spTree>
    <p:extLst>
      <p:ext uri="{BB962C8B-B14F-4D97-AF65-F5344CB8AC3E}">
        <p14:creationId xmlns:p14="http://schemas.microsoft.com/office/powerpoint/2010/main" val="2170996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Symbol Map (Dot Map)</a:t>
            </a:r>
            <a:endParaRPr lang="en-US" sz="4800" dirty="0">
              <a:latin typeface="BentonSans Book"/>
            </a:endParaRPr>
          </a:p>
          <a:p>
            <a:r>
              <a:rPr lang="en-US" dirty="0">
                <a:latin typeface="Merriweather Light"/>
              </a:rPr>
              <a:t>encodes data using position to show data geographically and can also use size to show quantitative data.</a:t>
            </a:r>
          </a:p>
        </p:txBody>
      </p:sp>
      <p:pic>
        <p:nvPicPr>
          <p:cNvPr id="3" name="Picture 2"/>
          <p:cNvPicPr>
            <a:picLocks noChangeAspect="1"/>
          </p:cNvPicPr>
          <p:nvPr/>
        </p:nvPicPr>
        <p:blipFill>
          <a:blip r:embed="rId3"/>
          <a:stretch>
            <a:fillRect/>
          </a:stretch>
        </p:blipFill>
        <p:spPr>
          <a:xfrm>
            <a:off x="2846134" y="3015052"/>
            <a:ext cx="8569831" cy="4681148"/>
          </a:xfrm>
          <a:prstGeom prst="rect">
            <a:avLst/>
          </a:prstGeom>
        </p:spPr>
      </p:pic>
    </p:spTree>
    <p:extLst>
      <p:ext uri="{BB962C8B-B14F-4D97-AF65-F5344CB8AC3E}">
        <p14:creationId xmlns:p14="http://schemas.microsoft.com/office/powerpoint/2010/main" val="274296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err="1" smtClean="0">
                <a:latin typeface="BentonSans Book"/>
              </a:rPr>
              <a:t>Treemap</a:t>
            </a:r>
            <a:endParaRPr lang="en-US" sz="4800" dirty="0">
              <a:latin typeface="BentonSans Book"/>
            </a:endParaRPr>
          </a:p>
          <a:p>
            <a:r>
              <a:rPr lang="en-US" dirty="0">
                <a:latin typeface="Merriweather Light"/>
              </a:rPr>
              <a:t>encodes data using size and color and is useful for hierarchical data or when there are a very large number of categories to compare.</a:t>
            </a:r>
          </a:p>
        </p:txBody>
      </p:sp>
      <p:pic>
        <p:nvPicPr>
          <p:cNvPr id="2" name="Picture 1"/>
          <p:cNvPicPr>
            <a:picLocks noChangeAspect="1"/>
          </p:cNvPicPr>
          <p:nvPr/>
        </p:nvPicPr>
        <p:blipFill>
          <a:blip r:embed="rId3"/>
          <a:stretch>
            <a:fillRect/>
          </a:stretch>
        </p:blipFill>
        <p:spPr>
          <a:xfrm>
            <a:off x="3358626" y="3013697"/>
            <a:ext cx="7544848" cy="4720603"/>
          </a:xfrm>
          <a:prstGeom prst="rect">
            <a:avLst/>
          </a:prstGeom>
        </p:spPr>
      </p:pic>
    </p:spTree>
    <p:extLst>
      <p:ext uri="{BB962C8B-B14F-4D97-AF65-F5344CB8AC3E}">
        <p14:creationId xmlns:p14="http://schemas.microsoft.com/office/powerpoint/2010/main" val="36640604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Waterfall Chart</a:t>
            </a:r>
            <a:endParaRPr lang="en-US" sz="4800" dirty="0">
              <a:latin typeface="BentonSans Book"/>
            </a:endParaRPr>
          </a:p>
          <a:p>
            <a:r>
              <a:rPr lang="en-US" dirty="0">
                <a:latin typeface="Merriweather Light"/>
              </a:rPr>
              <a:t>encodes data using height and often color to show increase and decrease between time periods or categories.</a:t>
            </a:r>
          </a:p>
        </p:txBody>
      </p:sp>
      <p:pic>
        <p:nvPicPr>
          <p:cNvPr id="3" name="Picture 2"/>
          <p:cNvPicPr>
            <a:picLocks noChangeAspect="1"/>
          </p:cNvPicPr>
          <p:nvPr/>
        </p:nvPicPr>
        <p:blipFill>
          <a:blip r:embed="rId3"/>
          <a:stretch>
            <a:fillRect/>
          </a:stretch>
        </p:blipFill>
        <p:spPr>
          <a:xfrm>
            <a:off x="4212056" y="3028739"/>
            <a:ext cx="5837988" cy="4502361"/>
          </a:xfrm>
          <a:prstGeom prst="rect">
            <a:avLst/>
          </a:prstGeom>
        </p:spPr>
      </p:pic>
    </p:spTree>
    <p:extLst>
      <p:ext uri="{BB962C8B-B14F-4D97-AF65-F5344CB8AC3E}">
        <p14:creationId xmlns:p14="http://schemas.microsoft.com/office/powerpoint/2010/main" val="1803931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Bubble Chart</a:t>
            </a:r>
            <a:endParaRPr lang="en-US" sz="4800" dirty="0">
              <a:latin typeface="BentonSans Book"/>
            </a:endParaRPr>
          </a:p>
          <a:p>
            <a:r>
              <a:rPr lang="en-US" dirty="0">
                <a:latin typeface="Merriweather Light"/>
              </a:rPr>
              <a:t>encodes data using size of circle to show comparisons which is difficult for making precise quantitative comparisons. </a:t>
            </a:r>
          </a:p>
        </p:txBody>
      </p:sp>
      <p:sp>
        <p:nvSpPr>
          <p:cNvPr id="6" name="TextBox 5"/>
          <p:cNvSpPr txBox="1"/>
          <p:nvPr/>
        </p:nvSpPr>
        <p:spPr>
          <a:xfrm>
            <a:off x="1155700" y="7429499"/>
            <a:ext cx="11950700" cy="523220"/>
          </a:xfrm>
          <a:prstGeom prst="rect">
            <a:avLst/>
          </a:prstGeom>
          <a:noFill/>
        </p:spPr>
        <p:txBody>
          <a:bodyPr wrap="square" rtlCol="0">
            <a:spAutoFit/>
          </a:bodyPr>
          <a:lstStyle/>
          <a:p>
            <a:r>
              <a:rPr lang="en-US" sz="2800" dirty="0" smtClean="0">
                <a:solidFill>
                  <a:schemeClr val="accent2"/>
                </a:solidFill>
                <a:latin typeface="Merriweather Light"/>
              </a:rPr>
              <a:t>* Caution this chart type is not recommended.</a:t>
            </a:r>
            <a:endParaRPr lang="en-US" sz="2800" dirty="0">
              <a:solidFill>
                <a:schemeClr val="accent2"/>
              </a:solidFill>
              <a:latin typeface="Merriweather Light"/>
            </a:endParaRPr>
          </a:p>
        </p:txBody>
      </p:sp>
      <p:pic>
        <p:nvPicPr>
          <p:cNvPr id="3" name="Picture 2"/>
          <p:cNvPicPr>
            <a:picLocks noChangeAspect="1"/>
          </p:cNvPicPr>
          <p:nvPr/>
        </p:nvPicPr>
        <p:blipFill>
          <a:blip r:embed="rId3"/>
          <a:stretch>
            <a:fillRect/>
          </a:stretch>
        </p:blipFill>
        <p:spPr>
          <a:xfrm>
            <a:off x="4841107" y="3027924"/>
            <a:ext cx="4579885" cy="3843067"/>
          </a:xfrm>
          <a:prstGeom prst="rect">
            <a:avLst/>
          </a:prstGeom>
        </p:spPr>
      </p:pic>
    </p:spTree>
    <p:extLst>
      <p:ext uri="{BB962C8B-B14F-4D97-AF65-F5344CB8AC3E}">
        <p14:creationId xmlns:p14="http://schemas.microsoft.com/office/powerpoint/2010/main" val="21835182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Concentric Circles</a:t>
            </a:r>
            <a:endParaRPr lang="en-US" sz="4800" dirty="0">
              <a:latin typeface="BentonSans Book"/>
            </a:endParaRPr>
          </a:p>
          <a:p>
            <a:r>
              <a:rPr lang="en-US" dirty="0">
                <a:latin typeface="Merriweather Light"/>
              </a:rPr>
              <a:t>encodes data using arc and area to show comparisons but </a:t>
            </a:r>
          </a:p>
          <a:p>
            <a:r>
              <a:rPr lang="en-US" dirty="0">
                <a:latin typeface="Merriweather Light"/>
              </a:rPr>
              <a:t>problematic for many reasons. </a:t>
            </a:r>
          </a:p>
        </p:txBody>
      </p:sp>
      <p:sp>
        <p:nvSpPr>
          <p:cNvPr id="6" name="TextBox 5"/>
          <p:cNvSpPr txBox="1"/>
          <p:nvPr/>
        </p:nvSpPr>
        <p:spPr>
          <a:xfrm>
            <a:off x="1155700" y="7429499"/>
            <a:ext cx="11950700" cy="523220"/>
          </a:xfrm>
          <a:prstGeom prst="rect">
            <a:avLst/>
          </a:prstGeom>
          <a:noFill/>
        </p:spPr>
        <p:txBody>
          <a:bodyPr wrap="square" rtlCol="0">
            <a:spAutoFit/>
          </a:bodyPr>
          <a:lstStyle/>
          <a:p>
            <a:r>
              <a:rPr lang="en-US" sz="2800" dirty="0" smtClean="0">
                <a:solidFill>
                  <a:schemeClr val="accent2"/>
                </a:solidFill>
                <a:latin typeface="Merriweather Light"/>
              </a:rPr>
              <a:t>* Caution this chart type is not recommended.</a:t>
            </a:r>
            <a:endParaRPr lang="en-US" sz="2800" dirty="0">
              <a:solidFill>
                <a:schemeClr val="accent2"/>
              </a:solidFill>
              <a:latin typeface="Merriweather Light"/>
            </a:endParaRPr>
          </a:p>
        </p:txBody>
      </p:sp>
      <p:pic>
        <p:nvPicPr>
          <p:cNvPr id="2" name="Picture 1"/>
          <p:cNvPicPr>
            <a:picLocks noChangeAspect="1"/>
          </p:cNvPicPr>
          <p:nvPr/>
        </p:nvPicPr>
        <p:blipFill>
          <a:blip r:embed="rId3"/>
          <a:stretch>
            <a:fillRect/>
          </a:stretch>
        </p:blipFill>
        <p:spPr>
          <a:xfrm>
            <a:off x="5083197" y="2805033"/>
            <a:ext cx="4095705" cy="4106286"/>
          </a:xfrm>
          <a:prstGeom prst="rect">
            <a:avLst/>
          </a:prstGeom>
        </p:spPr>
      </p:pic>
    </p:spTree>
    <p:extLst>
      <p:ext uri="{BB962C8B-B14F-4D97-AF65-F5344CB8AC3E}">
        <p14:creationId xmlns:p14="http://schemas.microsoft.com/office/powerpoint/2010/main" val="1045136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Donut Chart</a:t>
            </a:r>
            <a:endParaRPr lang="en-US" sz="4800" dirty="0">
              <a:latin typeface="BentonSans Book"/>
            </a:endParaRPr>
          </a:p>
          <a:p>
            <a:r>
              <a:rPr lang="en-US" dirty="0">
                <a:latin typeface="Merriweather Light"/>
              </a:rPr>
              <a:t>encodes data using arc and area to show a part-to-whole comparison but problematic for many reasons. </a:t>
            </a:r>
          </a:p>
        </p:txBody>
      </p:sp>
      <p:sp>
        <p:nvSpPr>
          <p:cNvPr id="6" name="TextBox 5"/>
          <p:cNvSpPr txBox="1"/>
          <p:nvPr/>
        </p:nvSpPr>
        <p:spPr>
          <a:xfrm>
            <a:off x="1155700" y="7429499"/>
            <a:ext cx="11950700" cy="523220"/>
          </a:xfrm>
          <a:prstGeom prst="rect">
            <a:avLst/>
          </a:prstGeom>
          <a:noFill/>
        </p:spPr>
        <p:txBody>
          <a:bodyPr wrap="square" rtlCol="0">
            <a:spAutoFit/>
          </a:bodyPr>
          <a:lstStyle/>
          <a:p>
            <a:r>
              <a:rPr lang="en-US" sz="2800" dirty="0" smtClean="0">
                <a:solidFill>
                  <a:schemeClr val="accent2"/>
                </a:solidFill>
                <a:latin typeface="Merriweather Light"/>
              </a:rPr>
              <a:t>* Caution this chart type is not recommended.</a:t>
            </a:r>
            <a:endParaRPr lang="en-US" sz="2800" dirty="0">
              <a:solidFill>
                <a:schemeClr val="accent2"/>
              </a:solidFill>
              <a:latin typeface="Merriweather Light"/>
            </a:endParaRPr>
          </a:p>
        </p:txBody>
      </p:sp>
      <p:pic>
        <p:nvPicPr>
          <p:cNvPr id="3" name="Picture 2"/>
          <p:cNvPicPr>
            <a:picLocks noChangeAspect="1"/>
          </p:cNvPicPr>
          <p:nvPr/>
        </p:nvPicPr>
        <p:blipFill>
          <a:blip r:embed="rId2"/>
          <a:stretch>
            <a:fillRect/>
          </a:stretch>
        </p:blipFill>
        <p:spPr>
          <a:xfrm>
            <a:off x="5095662" y="2908809"/>
            <a:ext cx="4070775" cy="4081296"/>
          </a:xfrm>
          <a:prstGeom prst="rect">
            <a:avLst/>
          </a:prstGeom>
        </p:spPr>
      </p:pic>
    </p:spTree>
    <p:extLst>
      <p:ext uri="{BB962C8B-B14F-4D97-AF65-F5344CB8AC3E}">
        <p14:creationId xmlns:p14="http://schemas.microsoft.com/office/powerpoint/2010/main" val="21540091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Pie Chart</a:t>
            </a:r>
            <a:endParaRPr lang="en-US" sz="4800" dirty="0">
              <a:latin typeface="BentonSans Book"/>
            </a:endParaRPr>
          </a:p>
          <a:p>
            <a:r>
              <a:rPr lang="en-US" dirty="0">
                <a:latin typeface="Merriweather Light"/>
              </a:rPr>
              <a:t>encodes data using angle, area and arc to show a part-to-whole  comparison but problematic for many reasons. </a:t>
            </a:r>
          </a:p>
        </p:txBody>
      </p:sp>
      <p:sp>
        <p:nvSpPr>
          <p:cNvPr id="6" name="TextBox 5"/>
          <p:cNvSpPr txBox="1"/>
          <p:nvPr/>
        </p:nvSpPr>
        <p:spPr>
          <a:xfrm>
            <a:off x="1155700" y="7429499"/>
            <a:ext cx="11950700" cy="523220"/>
          </a:xfrm>
          <a:prstGeom prst="rect">
            <a:avLst/>
          </a:prstGeom>
          <a:noFill/>
        </p:spPr>
        <p:txBody>
          <a:bodyPr wrap="square" rtlCol="0">
            <a:spAutoFit/>
          </a:bodyPr>
          <a:lstStyle/>
          <a:p>
            <a:r>
              <a:rPr lang="en-US" sz="2800" dirty="0" smtClean="0">
                <a:solidFill>
                  <a:schemeClr val="accent2"/>
                </a:solidFill>
                <a:latin typeface="Merriweather Light"/>
              </a:rPr>
              <a:t>* Caution this chart type is not recommended.</a:t>
            </a:r>
            <a:endParaRPr lang="en-US" sz="2800" dirty="0">
              <a:solidFill>
                <a:schemeClr val="accent2"/>
              </a:solidFill>
              <a:latin typeface="Merriweather Light"/>
            </a:endParaRPr>
          </a:p>
        </p:txBody>
      </p:sp>
      <p:pic>
        <p:nvPicPr>
          <p:cNvPr id="4" name="Picture 3"/>
          <p:cNvPicPr>
            <a:picLocks noChangeAspect="1"/>
          </p:cNvPicPr>
          <p:nvPr/>
        </p:nvPicPr>
        <p:blipFill>
          <a:blip r:embed="rId3"/>
          <a:stretch>
            <a:fillRect/>
          </a:stretch>
        </p:blipFill>
        <p:spPr>
          <a:xfrm>
            <a:off x="5065633" y="2866202"/>
            <a:ext cx="4141867" cy="4152572"/>
          </a:xfrm>
          <a:prstGeom prst="rect">
            <a:avLst/>
          </a:prstGeom>
        </p:spPr>
      </p:pic>
    </p:spTree>
    <p:extLst>
      <p:ext uri="{BB962C8B-B14F-4D97-AF65-F5344CB8AC3E}">
        <p14:creationId xmlns:p14="http://schemas.microsoft.com/office/powerpoint/2010/main" val="8064005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950700" cy="1631216"/>
          </a:xfrm>
          <a:prstGeom prst="rect">
            <a:avLst/>
          </a:prstGeom>
          <a:noFill/>
        </p:spPr>
        <p:txBody>
          <a:bodyPr wrap="square" rtlCol="0">
            <a:spAutoFit/>
          </a:bodyPr>
          <a:lstStyle/>
          <a:p>
            <a:r>
              <a:rPr lang="en-US" sz="4800" dirty="0" smtClean="0">
                <a:latin typeface="BentonSans Book"/>
              </a:rPr>
              <a:t>Word Cloud</a:t>
            </a:r>
            <a:endParaRPr lang="en-US" sz="4800" dirty="0">
              <a:latin typeface="BentonSans Book"/>
            </a:endParaRPr>
          </a:p>
          <a:p>
            <a:r>
              <a:rPr lang="en-US" dirty="0">
                <a:latin typeface="Merriweather Light"/>
              </a:rPr>
              <a:t>encodes data using size of word to show comparisons which is difficult for making precise quantitative comparisons. </a:t>
            </a:r>
          </a:p>
        </p:txBody>
      </p:sp>
      <p:sp>
        <p:nvSpPr>
          <p:cNvPr id="6" name="TextBox 5"/>
          <p:cNvSpPr txBox="1"/>
          <p:nvPr/>
        </p:nvSpPr>
        <p:spPr>
          <a:xfrm>
            <a:off x="1155700" y="7429499"/>
            <a:ext cx="11950700" cy="523220"/>
          </a:xfrm>
          <a:prstGeom prst="rect">
            <a:avLst/>
          </a:prstGeom>
          <a:noFill/>
        </p:spPr>
        <p:txBody>
          <a:bodyPr wrap="square" rtlCol="0">
            <a:spAutoFit/>
          </a:bodyPr>
          <a:lstStyle/>
          <a:p>
            <a:r>
              <a:rPr lang="en-US" sz="2800" dirty="0" smtClean="0">
                <a:solidFill>
                  <a:schemeClr val="accent2"/>
                </a:solidFill>
                <a:latin typeface="Merriweather Light"/>
              </a:rPr>
              <a:t>* Caution this chart type is not recommended.</a:t>
            </a:r>
            <a:endParaRPr lang="en-US" sz="2800" dirty="0">
              <a:solidFill>
                <a:schemeClr val="accent2"/>
              </a:solidFill>
              <a:latin typeface="Merriweather Light"/>
            </a:endParaRPr>
          </a:p>
        </p:txBody>
      </p:sp>
      <p:pic>
        <p:nvPicPr>
          <p:cNvPr id="2" name="Picture 1"/>
          <p:cNvPicPr>
            <a:picLocks noChangeAspect="1"/>
          </p:cNvPicPr>
          <p:nvPr/>
        </p:nvPicPr>
        <p:blipFill>
          <a:blip r:embed="rId3"/>
          <a:stretch>
            <a:fillRect/>
          </a:stretch>
        </p:blipFill>
        <p:spPr>
          <a:xfrm>
            <a:off x="2845377" y="3286350"/>
            <a:ext cx="7417598" cy="3330350"/>
          </a:xfrm>
          <a:prstGeom prst="rect">
            <a:avLst/>
          </a:prstGeom>
        </p:spPr>
      </p:pic>
    </p:spTree>
    <p:extLst>
      <p:ext uri="{BB962C8B-B14F-4D97-AF65-F5344CB8AC3E}">
        <p14:creationId xmlns:p14="http://schemas.microsoft.com/office/powerpoint/2010/main" val="3326764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05985" y="1891756"/>
            <a:ext cx="13245156" cy="664797"/>
          </a:xfrm>
        </p:spPr>
        <p:txBody>
          <a:bodyPr/>
          <a:lstStyle/>
          <a:p>
            <a:r>
              <a:rPr lang="en-US" sz="5400" dirty="0" smtClean="0"/>
              <a:t>Pie Charts</a:t>
            </a:r>
            <a:endParaRPr lang="en-US" sz="5400" dirty="0"/>
          </a:p>
        </p:txBody>
      </p:sp>
    </p:spTree>
    <p:extLst>
      <p:ext uri="{BB962C8B-B14F-4D97-AF65-F5344CB8AC3E}">
        <p14:creationId xmlns:p14="http://schemas.microsoft.com/office/powerpoint/2010/main" val="871501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05985" y="1891756"/>
            <a:ext cx="13245156" cy="664797"/>
          </a:xfrm>
        </p:spPr>
        <p:txBody>
          <a:bodyPr/>
          <a:lstStyle/>
          <a:p>
            <a:r>
              <a:rPr lang="en-US" sz="5400" dirty="0" smtClean="0"/>
              <a:t>Chart Types</a:t>
            </a:r>
            <a:endParaRPr lang="en-US" sz="5400" dirty="0"/>
          </a:p>
        </p:txBody>
      </p:sp>
    </p:spTree>
    <p:extLst>
      <p:ext uri="{BB962C8B-B14F-4D97-AF65-F5344CB8AC3E}">
        <p14:creationId xmlns:p14="http://schemas.microsoft.com/office/powerpoint/2010/main" val="13244906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3949" y="6639996"/>
            <a:ext cx="636422" cy="671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solidFill>
                <a:prstClr val="white"/>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805" y="182880"/>
            <a:ext cx="10718201" cy="7083334"/>
          </a:xfrm>
          <a:prstGeom prst="rect">
            <a:avLst/>
          </a:prstGeom>
        </p:spPr>
      </p:pic>
      <p:sp>
        <p:nvSpPr>
          <p:cNvPr id="5" name="TextBox 4"/>
          <p:cNvSpPr txBox="1"/>
          <p:nvPr/>
        </p:nvSpPr>
        <p:spPr>
          <a:xfrm>
            <a:off x="1871766" y="7315260"/>
            <a:ext cx="10972800" cy="757130"/>
          </a:xfrm>
          <a:prstGeom prst="rect">
            <a:avLst/>
          </a:prstGeom>
          <a:noFill/>
        </p:spPr>
        <p:txBody>
          <a:bodyPr wrap="square" rtlCol="0">
            <a:spAutoFit/>
          </a:bodyPr>
          <a:lstStyle/>
          <a:p>
            <a:pPr algn="ctr"/>
            <a:r>
              <a:rPr lang="en-US" sz="4320" dirty="0">
                <a:solidFill>
                  <a:schemeClr val="tx1">
                    <a:lumMod val="60000"/>
                    <a:lumOff val="40000"/>
                  </a:schemeClr>
                </a:solidFill>
              </a:rPr>
              <a:t>“Save the Pies for Dessert”- Stephen Few</a:t>
            </a:r>
          </a:p>
        </p:txBody>
      </p:sp>
    </p:spTree>
    <p:extLst>
      <p:ext uri="{BB962C8B-B14F-4D97-AF65-F5344CB8AC3E}">
        <p14:creationId xmlns:p14="http://schemas.microsoft.com/office/powerpoint/2010/main" val="8664806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9C6BB70-2888-4E8D-A8A6-D714492ABFA2}"/>
              </a:ext>
            </a:extLst>
          </p:cNvPr>
          <p:cNvPicPr>
            <a:picLocks noChangeAspect="1"/>
          </p:cNvPicPr>
          <p:nvPr/>
        </p:nvPicPr>
        <p:blipFill>
          <a:blip r:embed="rId3"/>
          <a:stretch>
            <a:fillRect/>
          </a:stretch>
        </p:blipFill>
        <p:spPr>
          <a:xfrm>
            <a:off x="2713540" y="848280"/>
            <a:ext cx="9203320" cy="6533040"/>
          </a:xfrm>
          <a:prstGeom prst="rect">
            <a:avLst/>
          </a:prstGeom>
        </p:spPr>
      </p:pic>
    </p:spTree>
    <p:extLst>
      <p:ext uri="{BB962C8B-B14F-4D97-AF65-F5344CB8AC3E}">
        <p14:creationId xmlns:p14="http://schemas.microsoft.com/office/powerpoint/2010/main" val="6074790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7541495E-F52A-4D90-9EAD-C3DE5AC18C64}"/>
              </a:ext>
            </a:extLst>
          </p:cNvPr>
          <p:cNvPicPr>
            <a:picLocks noChangeAspect="1"/>
          </p:cNvPicPr>
          <p:nvPr/>
        </p:nvPicPr>
        <p:blipFill>
          <a:blip r:embed="rId3"/>
          <a:stretch>
            <a:fillRect/>
          </a:stretch>
        </p:blipFill>
        <p:spPr>
          <a:xfrm>
            <a:off x="2665987" y="50854"/>
            <a:ext cx="9298426" cy="8127892"/>
          </a:xfrm>
          <a:prstGeom prst="rect">
            <a:avLst/>
          </a:prstGeom>
        </p:spPr>
      </p:pic>
    </p:spTree>
    <p:extLst>
      <p:ext uri="{BB962C8B-B14F-4D97-AF65-F5344CB8AC3E}">
        <p14:creationId xmlns:p14="http://schemas.microsoft.com/office/powerpoint/2010/main" val="15078462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xmlns="" id="{11E367B9-22D4-45A1-A7B8-B3EA6253CB63}"/>
              </a:ext>
            </a:extLst>
          </p:cNvPr>
          <p:cNvPicPr>
            <a:picLocks noChangeAspect="1"/>
          </p:cNvPicPr>
          <p:nvPr/>
        </p:nvPicPr>
        <p:blipFill>
          <a:blip r:embed="rId3"/>
          <a:stretch>
            <a:fillRect/>
          </a:stretch>
        </p:blipFill>
        <p:spPr>
          <a:xfrm>
            <a:off x="2665987" y="50854"/>
            <a:ext cx="9298426" cy="8127892"/>
          </a:xfrm>
          <a:prstGeom prst="rect">
            <a:avLst/>
          </a:prstGeom>
        </p:spPr>
      </p:pic>
    </p:spTree>
    <p:extLst>
      <p:ext uri="{BB962C8B-B14F-4D97-AF65-F5344CB8AC3E}">
        <p14:creationId xmlns:p14="http://schemas.microsoft.com/office/powerpoint/2010/main" val="19573739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103E9AE7-1D4C-4C77-9AEC-07265C5B9411}"/>
              </a:ext>
            </a:extLst>
          </p:cNvPr>
          <p:cNvPicPr>
            <a:picLocks noChangeAspect="1"/>
          </p:cNvPicPr>
          <p:nvPr/>
        </p:nvPicPr>
        <p:blipFill>
          <a:blip r:embed="rId3"/>
          <a:stretch>
            <a:fillRect/>
          </a:stretch>
        </p:blipFill>
        <p:spPr>
          <a:xfrm>
            <a:off x="2091694" y="63554"/>
            <a:ext cx="10447012" cy="8127892"/>
          </a:xfrm>
          <a:prstGeom prst="rect">
            <a:avLst/>
          </a:prstGeom>
        </p:spPr>
      </p:pic>
    </p:spTree>
    <p:extLst>
      <p:ext uri="{BB962C8B-B14F-4D97-AF65-F5344CB8AC3E}">
        <p14:creationId xmlns:p14="http://schemas.microsoft.com/office/powerpoint/2010/main" val="42628527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vour the Pi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68036" y="0"/>
            <a:ext cx="10963052" cy="822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3091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x News Chart.bmp"/>
          <p:cNvPicPr>
            <a:picLocks noChangeAspect="1"/>
          </p:cNvPicPr>
          <p:nvPr/>
        </p:nvPicPr>
        <p:blipFill>
          <a:blip r:embed="rId3" cstate="print"/>
          <a:stretch>
            <a:fillRect/>
          </a:stretch>
        </p:blipFill>
        <p:spPr>
          <a:xfrm>
            <a:off x="2171702" y="257148"/>
            <a:ext cx="10287034" cy="7715275"/>
          </a:xfrm>
          <a:prstGeom prst="rect">
            <a:avLst/>
          </a:prstGeom>
        </p:spPr>
      </p:pic>
    </p:spTree>
    <p:extLst>
      <p:ext uri="{BB962C8B-B14F-4D97-AF65-F5344CB8AC3E}">
        <p14:creationId xmlns:p14="http://schemas.microsoft.com/office/powerpoint/2010/main" val="18423953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4294967295"/>
          </p:nvPr>
        </p:nvSpPr>
        <p:spPr>
          <a:xfrm>
            <a:off x="288291" y="1336674"/>
            <a:ext cx="9128125" cy="6664326"/>
          </a:xfrm>
        </p:spPr>
        <p:txBody>
          <a:bodyPr/>
          <a:lstStyle/>
          <a:p>
            <a:pPr marL="617220" indent="-617220">
              <a:buFont typeface="+mj-lt"/>
              <a:buAutoNum type="arabicPeriod"/>
            </a:pPr>
            <a:r>
              <a:rPr lang="en-US" sz="3600" dirty="0">
                <a:cs typeface="Calibri" pitchFamily="34" charset="0"/>
              </a:rPr>
              <a:t>Don’t Use Pie </a:t>
            </a:r>
            <a:r>
              <a:rPr lang="en-US" sz="3600" dirty="0" smtClean="0">
                <a:cs typeface="Calibri" pitchFamily="34" charset="0"/>
              </a:rPr>
              <a:t>Charts</a:t>
            </a:r>
          </a:p>
          <a:p>
            <a:pPr marL="0" indent="0">
              <a:buNone/>
            </a:pPr>
            <a:endParaRPr lang="en-US" sz="1100" b="1" dirty="0">
              <a:cs typeface="Calibri" pitchFamily="34" charset="0"/>
            </a:endParaRPr>
          </a:p>
          <a:p>
            <a:pPr marL="617220" indent="-617220">
              <a:buNone/>
            </a:pPr>
            <a:r>
              <a:rPr lang="en-US" sz="3600" b="1" dirty="0">
                <a:cs typeface="Calibri" pitchFamily="34" charset="0"/>
              </a:rPr>
              <a:t>If you must break Rule #1 then:</a:t>
            </a:r>
          </a:p>
          <a:p>
            <a:pPr marL="617220" indent="-617220">
              <a:buFont typeface="+mj-lt"/>
              <a:buAutoNum type="arabicPeriod" startAt="2"/>
            </a:pPr>
            <a:r>
              <a:rPr lang="en-US" sz="3600" dirty="0">
                <a:cs typeface="Calibri" pitchFamily="34" charset="0"/>
              </a:rPr>
              <a:t>Make sure it adds up 100%</a:t>
            </a:r>
          </a:p>
          <a:p>
            <a:pPr marL="617220" indent="-617220">
              <a:buFont typeface="+mj-lt"/>
              <a:buAutoNum type="arabicPeriod" startAt="2"/>
            </a:pPr>
            <a:r>
              <a:rPr lang="en-US" sz="3600" dirty="0">
                <a:cs typeface="Calibri" pitchFamily="34" charset="0"/>
              </a:rPr>
              <a:t>Only a few categories</a:t>
            </a:r>
          </a:p>
          <a:p>
            <a:pPr marL="617220" indent="-617220">
              <a:buFont typeface="+mj-lt"/>
              <a:buAutoNum type="arabicPeriod" startAt="2"/>
            </a:pPr>
            <a:r>
              <a:rPr lang="en-US" sz="3600" dirty="0">
                <a:cs typeface="Calibri" pitchFamily="34" charset="0"/>
              </a:rPr>
              <a:t>Start at noon and move clockwise</a:t>
            </a:r>
          </a:p>
          <a:p>
            <a:pPr marL="617220" indent="-617220">
              <a:buFont typeface="+mj-lt"/>
              <a:buAutoNum type="arabicPeriod" startAt="2"/>
            </a:pPr>
            <a:r>
              <a:rPr lang="en-US" sz="3600" dirty="0">
                <a:cs typeface="Calibri" pitchFamily="34" charset="0"/>
              </a:rPr>
              <a:t>Largest to Smallest Values</a:t>
            </a:r>
          </a:p>
          <a:p>
            <a:pPr marL="617220" indent="-617220">
              <a:buFont typeface="+mj-lt"/>
              <a:buAutoNum type="arabicPeriod" startAt="2"/>
            </a:pPr>
            <a:r>
              <a:rPr lang="en-US" sz="3600" dirty="0">
                <a:cs typeface="Calibri" pitchFamily="34" charset="0"/>
              </a:rPr>
              <a:t>Add Labels for %</a:t>
            </a:r>
          </a:p>
          <a:p>
            <a:pPr marL="617220" indent="-617220">
              <a:buFont typeface="+mj-lt"/>
              <a:buAutoNum type="arabicPeriod" startAt="2"/>
            </a:pPr>
            <a:r>
              <a:rPr lang="en-US" sz="3600" dirty="0">
                <a:cs typeface="Calibri" pitchFamily="34" charset="0"/>
              </a:rPr>
              <a:t>Avoid 3D</a:t>
            </a:r>
          </a:p>
          <a:p>
            <a:pPr marL="617220" indent="-617220">
              <a:buFont typeface="+mj-lt"/>
              <a:buAutoNum type="arabicPeriod" startAt="2"/>
            </a:pPr>
            <a:r>
              <a:rPr lang="en-US" sz="3600" dirty="0">
                <a:cs typeface="Calibri" pitchFamily="34" charset="0"/>
              </a:rPr>
              <a:t>Keep it Simple</a:t>
            </a:r>
          </a:p>
        </p:txBody>
      </p:sp>
      <p:sp>
        <p:nvSpPr>
          <p:cNvPr id="10" name="Rectangle 2"/>
          <p:cNvSpPr txBox="1">
            <a:spLocks noChangeArrowheads="1"/>
          </p:cNvSpPr>
          <p:nvPr/>
        </p:nvSpPr>
        <p:spPr bwMode="auto">
          <a:xfrm>
            <a:off x="237491" y="303946"/>
            <a:ext cx="10671809"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defTabSz="1097280">
              <a:defRPr/>
            </a:pPr>
            <a:r>
              <a:rPr lang="en-US" sz="4320" b="1" kern="0" dirty="0" smtClean="0">
                <a:solidFill>
                  <a:schemeClr val="bg1">
                    <a:lumMod val="50000"/>
                  </a:schemeClr>
                </a:solidFill>
                <a:latin typeface="+mj-lt"/>
                <a:ea typeface="+mj-ea"/>
                <a:cs typeface="+mj-cs"/>
              </a:rPr>
              <a:t>General Rules for Pie Charts</a:t>
            </a:r>
            <a:endParaRPr lang="uk-UA" sz="4320" b="1" kern="0" dirty="0">
              <a:solidFill>
                <a:schemeClr val="bg1">
                  <a:lumMod val="50000"/>
                </a:schemeClr>
              </a:solidFill>
              <a:latin typeface="+mj-lt"/>
              <a:ea typeface="+mj-ea"/>
              <a:cs typeface="+mj-cs"/>
            </a:endParaRPr>
          </a:p>
        </p:txBody>
      </p:sp>
    </p:spTree>
    <p:extLst>
      <p:ext uri="{BB962C8B-B14F-4D97-AF65-F5344CB8AC3E}">
        <p14:creationId xmlns:p14="http://schemas.microsoft.com/office/powerpoint/2010/main" val="1666730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087" y="1920240"/>
            <a:ext cx="555748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5"/>
          <p:cNvSpPr>
            <a:spLocks noGrp="1"/>
          </p:cNvSpPr>
          <p:nvPr>
            <p:ph idx="4294967295"/>
          </p:nvPr>
        </p:nvSpPr>
        <p:spPr>
          <a:xfrm>
            <a:off x="127000" y="783442"/>
            <a:ext cx="14376400" cy="866775"/>
          </a:xfrm>
        </p:spPr>
        <p:txBody>
          <a:bodyPr/>
          <a:lstStyle/>
          <a:p>
            <a:pPr marL="0" indent="0" algn="ctr">
              <a:buNone/>
            </a:pPr>
            <a:r>
              <a:rPr lang="en-US" sz="4000" dirty="0">
                <a:cs typeface="Calibri" pitchFamily="34" charset="0"/>
              </a:rPr>
              <a:t>Show part-to-whole relationship (in lieu of Pie Charts)</a:t>
            </a:r>
            <a:endParaRPr lang="en-US" sz="4000" b="0" dirty="0">
              <a:cs typeface="Calibri" pitchFamily="34" charset="0"/>
            </a:endParaRPr>
          </a:p>
          <a:p>
            <a:pPr lvl="1"/>
            <a:endParaRPr lang="en-US" sz="1200" dirty="0">
              <a:latin typeface="Calibri" pitchFamily="34" charset="0"/>
              <a:cs typeface="Calibri" pitchFamily="34" charset="0"/>
            </a:endParaRPr>
          </a:p>
          <a:p>
            <a:endParaRPr lang="en-US" dirty="0">
              <a:latin typeface="Calibri" pitchFamily="34" charset="0"/>
              <a:cs typeface="Calibri" pitchFamily="34" charset="0"/>
            </a:endParaRPr>
          </a:p>
          <a:p>
            <a:endParaRPr lang="en-US" dirty="0">
              <a:latin typeface="Calibri" pitchFamily="34" charset="0"/>
              <a:cs typeface="Calibri" pitchFamily="34" charset="0"/>
            </a:endParaRPr>
          </a:p>
          <a:p>
            <a:pPr marL="0" indent="0">
              <a:buNone/>
            </a:pPr>
            <a:endParaRPr lang="en-US" sz="1440" dirty="0">
              <a:latin typeface="Calibri" pitchFamily="34" charset="0"/>
              <a:cs typeface="Calibri" pitchFamily="34"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641" y="6400800"/>
            <a:ext cx="7962378" cy="122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5"/>
          <p:cNvSpPr txBox="1">
            <a:spLocks/>
          </p:cNvSpPr>
          <p:nvPr/>
        </p:nvSpPr>
        <p:spPr bwMode="auto">
          <a:xfrm>
            <a:off x="4754880" y="7564230"/>
            <a:ext cx="4448176" cy="61830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lgn="ctr">
              <a:buNone/>
            </a:pPr>
            <a:r>
              <a:rPr lang="en-US" sz="2880" dirty="0">
                <a:solidFill>
                  <a:srgbClr val="FFFFFF">
                    <a:lumMod val="50000"/>
                  </a:srgbClr>
                </a:solidFill>
                <a:latin typeface="Calibri" pitchFamily="34" charset="0"/>
                <a:cs typeface="Calibri" pitchFamily="34" charset="0"/>
              </a:rPr>
              <a:t>100% Stacked Bar Chart</a:t>
            </a:r>
          </a:p>
          <a:p>
            <a:pPr lvl="1"/>
            <a:endParaRPr lang="en-US" sz="1200" dirty="0">
              <a:latin typeface="Calibri" pitchFamily="34" charset="0"/>
              <a:cs typeface="Calibri" pitchFamily="34" charset="0"/>
            </a:endParaRPr>
          </a:p>
          <a:p>
            <a:endParaRPr lang="en-US" sz="3360" dirty="0">
              <a:latin typeface="Calibri" pitchFamily="34" charset="0"/>
              <a:cs typeface="Calibri" pitchFamily="34" charset="0"/>
            </a:endParaRPr>
          </a:p>
          <a:p>
            <a:endParaRPr lang="en-US" sz="3360" dirty="0">
              <a:latin typeface="Calibri" pitchFamily="34" charset="0"/>
              <a:cs typeface="Calibri" pitchFamily="34" charset="0"/>
            </a:endParaRPr>
          </a:p>
          <a:p>
            <a:pPr marL="0" indent="0">
              <a:buNone/>
            </a:pPr>
            <a:endParaRPr lang="en-US" sz="1440" dirty="0">
              <a:latin typeface="Calibri" pitchFamily="34" charset="0"/>
              <a:cs typeface="Calibri" pitchFamily="34" charset="0"/>
            </a:endParaRPr>
          </a:p>
        </p:txBody>
      </p:sp>
    </p:spTree>
    <p:extLst>
      <p:ext uri="{BB962C8B-B14F-4D97-AF65-F5344CB8AC3E}">
        <p14:creationId xmlns:p14="http://schemas.microsoft.com/office/powerpoint/2010/main" val="29444462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3949" y="6639996"/>
            <a:ext cx="636422" cy="671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solidFill>
                <a:prstClr val="white"/>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081" y="1306488"/>
            <a:ext cx="9159418" cy="6869564"/>
          </a:xfrm>
          <a:prstGeom prst="rect">
            <a:avLst/>
          </a:prstGeom>
        </p:spPr>
      </p:pic>
      <p:sp>
        <p:nvSpPr>
          <p:cNvPr id="5" name="Rectangle 2"/>
          <p:cNvSpPr txBox="1">
            <a:spLocks noChangeArrowheads="1"/>
          </p:cNvSpPr>
          <p:nvPr/>
        </p:nvSpPr>
        <p:spPr bwMode="auto">
          <a:xfrm>
            <a:off x="2286009" y="342874"/>
            <a:ext cx="10127358" cy="95059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lgn="ctr">
              <a:defRPr/>
            </a:pPr>
            <a:r>
              <a:rPr lang="en-US" sz="5280" b="1" kern="0" dirty="0">
                <a:solidFill>
                  <a:schemeClr val="bg1">
                    <a:lumMod val="50000"/>
                  </a:schemeClr>
                </a:solidFill>
                <a:latin typeface="+mj-lt"/>
              </a:rPr>
              <a:t>Girl Scout Cookie Sales</a:t>
            </a:r>
            <a:endParaRPr lang="uk-UA" sz="5280" b="1" kern="0" dirty="0">
              <a:solidFill>
                <a:schemeClr val="bg1">
                  <a:lumMod val="50000"/>
                </a:schemeClr>
              </a:solidFill>
              <a:latin typeface="+mj-lt"/>
            </a:endParaRPr>
          </a:p>
        </p:txBody>
      </p:sp>
      <p:sp>
        <p:nvSpPr>
          <p:cNvPr id="4" name="TextBox 3"/>
          <p:cNvSpPr txBox="1"/>
          <p:nvPr/>
        </p:nvSpPr>
        <p:spPr>
          <a:xfrm>
            <a:off x="536138" y="7673257"/>
            <a:ext cx="13627100" cy="523220"/>
          </a:xfrm>
          <a:prstGeom prst="rect">
            <a:avLst/>
          </a:prstGeom>
          <a:noFill/>
        </p:spPr>
        <p:txBody>
          <a:bodyPr wrap="square" rtlCol="0">
            <a:spAutoFit/>
          </a:bodyPr>
          <a:lstStyle/>
          <a:p>
            <a:r>
              <a:rPr lang="en-US" sz="1400" dirty="0">
                <a:solidFill>
                  <a:prstClr val="white">
                    <a:lumMod val="50000"/>
                  </a:prstClr>
                </a:solidFill>
                <a:latin typeface="+mn-lt"/>
              </a:rPr>
              <a:t>Photo: Celine </a:t>
            </a:r>
            <a:r>
              <a:rPr lang="en-US" sz="1400" dirty="0" err="1" smtClean="0">
                <a:solidFill>
                  <a:prstClr val="white">
                    <a:lumMod val="50000"/>
                  </a:prstClr>
                </a:solidFill>
                <a:latin typeface="+mn-lt"/>
              </a:rPr>
              <a:t>Grouard</a:t>
            </a:r>
            <a:endParaRPr lang="en-US" sz="1400" dirty="0" smtClean="0">
              <a:solidFill>
                <a:prstClr val="white">
                  <a:lumMod val="50000"/>
                </a:prstClr>
              </a:solidFill>
              <a:latin typeface="+mn-lt"/>
            </a:endParaRPr>
          </a:p>
          <a:p>
            <a:r>
              <a:rPr lang="en-US" sz="1400" dirty="0" smtClean="0">
                <a:solidFill>
                  <a:prstClr val="white">
                    <a:lumMod val="50000"/>
                  </a:prstClr>
                </a:solidFill>
                <a:latin typeface="+mn-lt"/>
              </a:rPr>
              <a:t>Source</a:t>
            </a:r>
            <a:r>
              <a:rPr lang="en-US" sz="1400" dirty="0">
                <a:solidFill>
                  <a:prstClr val="white">
                    <a:lumMod val="50000"/>
                  </a:prstClr>
                </a:solidFill>
                <a:latin typeface="+mn-lt"/>
              </a:rPr>
              <a:t>: www.wired.com/magazine/2011/08/st_datagirlscoutcookies</a:t>
            </a:r>
          </a:p>
        </p:txBody>
      </p:sp>
    </p:spTree>
    <p:extLst>
      <p:ext uri="{BB962C8B-B14F-4D97-AF65-F5344CB8AC3E}">
        <p14:creationId xmlns:p14="http://schemas.microsoft.com/office/powerpoint/2010/main" val="1750019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80728" y="3048000"/>
            <a:ext cx="7710144" cy="3632200"/>
          </a:xfrm>
          <a:prstGeom prst="rect">
            <a:avLst/>
          </a:prstGeom>
        </p:spPr>
      </p:pic>
      <p:sp>
        <p:nvSpPr>
          <p:cNvPr id="5" name="TextBox 4"/>
          <p:cNvSpPr txBox="1"/>
          <p:nvPr/>
        </p:nvSpPr>
        <p:spPr>
          <a:xfrm>
            <a:off x="1155700" y="838200"/>
            <a:ext cx="11760200" cy="1231106"/>
          </a:xfrm>
          <a:prstGeom prst="rect">
            <a:avLst/>
          </a:prstGeom>
          <a:noFill/>
        </p:spPr>
        <p:txBody>
          <a:bodyPr wrap="square" rtlCol="0">
            <a:spAutoFit/>
          </a:bodyPr>
          <a:lstStyle/>
          <a:p>
            <a:r>
              <a:rPr lang="en-US" sz="4800" dirty="0">
                <a:latin typeface="BentonSans Book"/>
              </a:rPr>
              <a:t>Bar Chart</a:t>
            </a:r>
          </a:p>
          <a:p>
            <a:r>
              <a:rPr lang="en-US" dirty="0">
                <a:latin typeface="Merriweather Light"/>
              </a:rPr>
              <a:t>encodes data using height/length of bar and shows categorical comparisons.</a:t>
            </a:r>
          </a:p>
        </p:txBody>
      </p:sp>
    </p:spTree>
    <p:extLst>
      <p:ext uri="{BB962C8B-B14F-4D97-AF65-F5344CB8AC3E}">
        <p14:creationId xmlns:p14="http://schemas.microsoft.com/office/powerpoint/2010/main" val="40017398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315244" y="2103120"/>
            <a:ext cx="3920197" cy="40233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solidFill>
                <a:prstClr val="white"/>
              </a:solidFill>
            </a:endParaRPr>
          </a:p>
        </p:txBody>
      </p:sp>
      <p:sp>
        <p:nvSpPr>
          <p:cNvPr id="5" name="TextBox 4"/>
          <p:cNvSpPr txBox="1"/>
          <p:nvPr/>
        </p:nvSpPr>
        <p:spPr>
          <a:xfrm>
            <a:off x="4510161" y="548640"/>
            <a:ext cx="5610078" cy="757130"/>
          </a:xfrm>
          <a:prstGeom prst="rect">
            <a:avLst/>
          </a:prstGeom>
          <a:noFill/>
        </p:spPr>
        <p:txBody>
          <a:bodyPr wrap="square" rtlCol="0">
            <a:spAutoFit/>
          </a:bodyPr>
          <a:lstStyle/>
          <a:p>
            <a:pPr algn="ctr"/>
            <a:r>
              <a:rPr lang="en-US" sz="4320" dirty="0">
                <a:solidFill>
                  <a:prstClr val="black">
                    <a:lumMod val="60000"/>
                    <a:lumOff val="40000"/>
                  </a:prstClr>
                </a:solidFill>
                <a:latin typeface="+mn-lt"/>
              </a:rPr>
              <a:t>Pie Chart of Japan</a:t>
            </a:r>
          </a:p>
        </p:txBody>
      </p:sp>
      <p:sp>
        <p:nvSpPr>
          <p:cNvPr id="6" name="Rectangle 5"/>
          <p:cNvSpPr/>
          <p:nvPr/>
        </p:nvSpPr>
        <p:spPr>
          <a:xfrm>
            <a:off x="10149840" y="3840480"/>
            <a:ext cx="274320" cy="274320"/>
          </a:xfrm>
          <a:prstGeom prst="rect">
            <a:avLst/>
          </a:prstGeom>
          <a:solidFill>
            <a:srgbClr val="FF0000"/>
          </a:soli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20">
              <a:solidFill>
                <a:prstClr val="white"/>
              </a:solidFill>
            </a:endParaRPr>
          </a:p>
        </p:txBody>
      </p:sp>
      <p:sp>
        <p:nvSpPr>
          <p:cNvPr id="7" name="TextBox 6"/>
          <p:cNvSpPr txBox="1"/>
          <p:nvPr/>
        </p:nvSpPr>
        <p:spPr>
          <a:xfrm>
            <a:off x="10424160" y="3756041"/>
            <a:ext cx="1793240" cy="572464"/>
          </a:xfrm>
          <a:prstGeom prst="rect">
            <a:avLst/>
          </a:prstGeom>
          <a:noFill/>
        </p:spPr>
        <p:txBody>
          <a:bodyPr wrap="square" rtlCol="0">
            <a:spAutoFit/>
          </a:bodyPr>
          <a:lstStyle/>
          <a:p>
            <a:r>
              <a:rPr lang="en-US" sz="3120" dirty="0">
                <a:solidFill>
                  <a:prstClr val="black">
                    <a:lumMod val="50000"/>
                    <a:lumOff val="50000"/>
                  </a:prstClr>
                </a:solidFill>
                <a:latin typeface="+mn-lt"/>
              </a:rPr>
              <a:t>Japan</a:t>
            </a:r>
          </a:p>
        </p:txBody>
      </p:sp>
    </p:spTree>
    <p:extLst>
      <p:ext uri="{BB962C8B-B14F-4D97-AF65-F5344CB8AC3E}">
        <p14:creationId xmlns:p14="http://schemas.microsoft.com/office/powerpoint/2010/main" val="14622714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129791" y="182880"/>
            <a:ext cx="10671809"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defRPr/>
            </a:pPr>
            <a:r>
              <a:rPr lang="en-US" sz="4320" b="1" kern="0" dirty="0" smtClean="0">
                <a:solidFill>
                  <a:srgbClr val="FFFFFF">
                    <a:lumMod val="50000"/>
                  </a:srgbClr>
                </a:solidFill>
                <a:latin typeface="+mj-lt"/>
              </a:rPr>
              <a:t>Common Chart Types</a:t>
            </a:r>
            <a:endParaRPr lang="uk-UA" sz="4320" b="1" kern="0" dirty="0">
              <a:solidFill>
                <a:srgbClr val="FFFFFF">
                  <a:lumMod val="50000"/>
                </a:srgbClr>
              </a:solidFill>
              <a:latin typeface="+mj-lt"/>
            </a:endParaRPr>
          </a:p>
        </p:txBody>
      </p:sp>
      <p:sp>
        <p:nvSpPr>
          <p:cNvPr id="7" name="Content Placeholder 5"/>
          <p:cNvSpPr txBox="1">
            <a:spLocks/>
          </p:cNvSpPr>
          <p:nvPr/>
        </p:nvSpPr>
        <p:spPr bwMode="auto">
          <a:xfrm>
            <a:off x="2118334" y="1233101"/>
            <a:ext cx="9128786" cy="6805999"/>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buNone/>
            </a:pPr>
            <a:r>
              <a:rPr lang="en-US" sz="2880" kern="0" dirty="0">
                <a:solidFill>
                  <a:srgbClr val="0070C0"/>
                </a:solidFill>
                <a:latin typeface="+mn-lt"/>
                <a:cs typeface="Calibri" pitchFamily="34" charset="0"/>
              </a:rPr>
              <a:t>Bar Chart - category comparison (with target line)</a:t>
            </a:r>
          </a:p>
          <a:p>
            <a:pPr marL="0" indent="0">
              <a:buNone/>
            </a:pPr>
            <a:r>
              <a:rPr lang="en-US" sz="2880" kern="0" dirty="0">
                <a:solidFill>
                  <a:srgbClr val="0070C0"/>
                </a:solidFill>
                <a:latin typeface="+mn-lt"/>
                <a:cs typeface="Calibri" pitchFamily="34" charset="0"/>
              </a:rPr>
              <a:t>Line Chart - time series data</a:t>
            </a:r>
          </a:p>
          <a:p>
            <a:pPr marL="0" indent="0">
              <a:buNone/>
            </a:pPr>
            <a:r>
              <a:rPr lang="en-US" sz="2880" kern="0" dirty="0">
                <a:solidFill>
                  <a:srgbClr val="0070C0"/>
                </a:solidFill>
                <a:latin typeface="+mn-lt"/>
                <a:cs typeface="Calibri" pitchFamily="34" charset="0"/>
              </a:rPr>
              <a:t>Flow Chart – process flow (also </a:t>
            </a:r>
            <a:r>
              <a:rPr lang="en-US" sz="2880" kern="0" dirty="0" err="1">
                <a:solidFill>
                  <a:srgbClr val="0070C0"/>
                </a:solidFill>
                <a:latin typeface="+mn-lt"/>
                <a:cs typeface="Calibri" pitchFamily="34" charset="0"/>
              </a:rPr>
              <a:t>Swimlane</a:t>
            </a:r>
            <a:r>
              <a:rPr lang="en-US" sz="2880" kern="0" dirty="0">
                <a:solidFill>
                  <a:srgbClr val="0070C0"/>
                </a:solidFill>
                <a:latin typeface="+mn-lt"/>
                <a:cs typeface="Calibri" pitchFamily="34" charset="0"/>
              </a:rPr>
              <a:t> diagram)</a:t>
            </a:r>
          </a:p>
          <a:p>
            <a:pPr marL="0" indent="0">
              <a:buNone/>
            </a:pPr>
            <a:r>
              <a:rPr lang="en-US" sz="2880" kern="0" dirty="0">
                <a:solidFill>
                  <a:srgbClr val="0070C0"/>
                </a:solidFill>
                <a:latin typeface="+mn-lt"/>
                <a:cs typeface="Calibri" pitchFamily="34" charset="0"/>
              </a:rPr>
              <a:t>Bullet Graph – actual to target</a:t>
            </a:r>
          </a:p>
          <a:p>
            <a:pPr marL="0" indent="0">
              <a:buNone/>
            </a:pPr>
            <a:r>
              <a:rPr lang="en-US" sz="2880" kern="0" dirty="0">
                <a:solidFill>
                  <a:srgbClr val="0070C0"/>
                </a:solidFill>
                <a:latin typeface="+mn-lt"/>
                <a:cs typeface="Calibri" pitchFamily="34" charset="0"/>
              </a:rPr>
              <a:t>Dot Plot or Strip Plot</a:t>
            </a:r>
          </a:p>
          <a:p>
            <a:pPr marL="0" indent="0">
              <a:buNone/>
            </a:pPr>
            <a:r>
              <a:rPr lang="en-US" sz="2880" kern="0" dirty="0" err="1">
                <a:solidFill>
                  <a:srgbClr val="0070C0"/>
                </a:solidFill>
                <a:latin typeface="+mn-lt"/>
                <a:cs typeface="Calibri" pitchFamily="34" charset="0"/>
              </a:rPr>
              <a:t>Sparklines</a:t>
            </a:r>
            <a:endParaRPr lang="en-US" sz="2880" kern="0" dirty="0">
              <a:solidFill>
                <a:srgbClr val="0070C0"/>
              </a:solidFill>
              <a:latin typeface="+mn-lt"/>
              <a:cs typeface="Calibri" pitchFamily="34" charset="0"/>
            </a:endParaRPr>
          </a:p>
          <a:p>
            <a:pPr marL="0" indent="0">
              <a:buNone/>
            </a:pPr>
            <a:r>
              <a:rPr lang="en-US" sz="2880" kern="0" dirty="0" smtClean="0">
                <a:solidFill>
                  <a:srgbClr val="0070C0"/>
                </a:solidFill>
                <a:latin typeface="+mn-lt"/>
                <a:cs typeface="Calibri" pitchFamily="34" charset="0"/>
              </a:rPr>
              <a:t>Histogram</a:t>
            </a:r>
          </a:p>
          <a:p>
            <a:pPr marL="0" indent="0">
              <a:buNone/>
            </a:pPr>
            <a:r>
              <a:rPr lang="en-US" sz="2880" kern="0" dirty="0" smtClean="0">
                <a:solidFill>
                  <a:srgbClr val="0070C0"/>
                </a:solidFill>
                <a:latin typeface="+mn-lt"/>
                <a:cs typeface="Calibri" pitchFamily="34" charset="0"/>
              </a:rPr>
              <a:t>Map</a:t>
            </a:r>
            <a:endParaRPr lang="en-US" sz="2880" kern="0" dirty="0">
              <a:solidFill>
                <a:srgbClr val="0070C0"/>
              </a:solidFill>
              <a:latin typeface="+mn-lt"/>
              <a:cs typeface="Calibri" pitchFamily="34" charset="0"/>
            </a:endParaRPr>
          </a:p>
          <a:p>
            <a:pPr marL="0" indent="0">
              <a:buNone/>
            </a:pPr>
            <a:r>
              <a:rPr lang="en-US" sz="2880" kern="0" dirty="0">
                <a:solidFill>
                  <a:srgbClr val="0070C0"/>
                </a:solidFill>
                <a:latin typeface="+mn-lt"/>
                <a:cs typeface="Calibri" pitchFamily="34" charset="0"/>
              </a:rPr>
              <a:t>100% Stacked Bar Chart (with caution)</a:t>
            </a:r>
          </a:p>
          <a:p>
            <a:pPr marL="0" indent="0">
              <a:buNone/>
            </a:pPr>
            <a:r>
              <a:rPr lang="en-US" sz="2880" kern="0" dirty="0">
                <a:solidFill>
                  <a:srgbClr val="0070C0"/>
                </a:solidFill>
                <a:latin typeface="+mn-lt"/>
                <a:cs typeface="Calibri" pitchFamily="34" charset="0"/>
              </a:rPr>
              <a:t>Scatter Plot – relationship/correlation</a:t>
            </a:r>
          </a:p>
          <a:p>
            <a:pPr marL="0" indent="0">
              <a:buNone/>
            </a:pPr>
            <a:r>
              <a:rPr lang="en-US" sz="2880" kern="0" dirty="0">
                <a:solidFill>
                  <a:srgbClr val="0070C0"/>
                </a:solidFill>
                <a:latin typeface="+mn-lt"/>
                <a:cs typeface="Calibri" pitchFamily="34" charset="0"/>
              </a:rPr>
              <a:t>Box Plot – grouping with summaries</a:t>
            </a:r>
          </a:p>
          <a:p>
            <a:pPr marL="0" indent="0">
              <a:buNone/>
            </a:pPr>
            <a:r>
              <a:rPr lang="en-US" sz="2880" kern="0" dirty="0">
                <a:solidFill>
                  <a:srgbClr val="0070C0"/>
                </a:solidFill>
                <a:latin typeface="+mn-lt"/>
                <a:cs typeface="Calibri" pitchFamily="34" charset="0"/>
              </a:rPr>
              <a:t>Area Chart (with caution)</a:t>
            </a:r>
          </a:p>
          <a:p>
            <a:pPr marL="0" indent="0">
              <a:buNone/>
            </a:pPr>
            <a:r>
              <a:rPr lang="en-US" sz="2880" kern="0" dirty="0">
                <a:solidFill>
                  <a:srgbClr val="0070C0"/>
                </a:solidFill>
                <a:latin typeface="+mn-lt"/>
                <a:cs typeface="Calibri" pitchFamily="34" charset="0"/>
              </a:rPr>
              <a:t>Control </a:t>
            </a:r>
            <a:r>
              <a:rPr lang="en-US" sz="2880" kern="0" dirty="0" smtClean="0">
                <a:solidFill>
                  <a:srgbClr val="0070C0"/>
                </a:solidFill>
                <a:latin typeface="+mn-lt"/>
                <a:cs typeface="Calibri" pitchFamily="34" charset="0"/>
              </a:rPr>
              <a:t>Charts (statistical process control)</a:t>
            </a:r>
            <a:endParaRPr lang="en-US" sz="3360" kern="0" dirty="0">
              <a:latin typeface="+mn-lt"/>
            </a:endParaRPr>
          </a:p>
        </p:txBody>
      </p:sp>
    </p:spTree>
    <p:extLst>
      <p:ext uri="{BB962C8B-B14F-4D97-AF65-F5344CB8AC3E}">
        <p14:creationId xmlns:p14="http://schemas.microsoft.com/office/powerpoint/2010/main" val="3207273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05985" y="1891756"/>
            <a:ext cx="13245156" cy="664797"/>
          </a:xfrm>
        </p:spPr>
        <p:txBody>
          <a:bodyPr/>
          <a:lstStyle/>
          <a:p>
            <a:r>
              <a:rPr lang="en-US" sz="5400" dirty="0" smtClean="0"/>
              <a:t>Compare and Contrast</a:t>
            </a:r>
            <a:endParaRPr lang="en-US" sz="5400" dirty="0"/>
          </a:p>
        </p:txBody>
      </p:sp>
    </p:spTree>
    <p:extLst>
      <p:ext uri="{BB962C8B-B14F-4D97-AF65-F5344CB8AC3E}">
        <p14:creationId xmlns:p14="http://schemas.microsoft.com/office/powerpoint/2010/main" val="6138158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74035" y="2108200"/>
            <a:ext cx="12682331" cy="3352800"/>
          </a:xfrm>
          <a:prstGeom prst="rect">
            <a:avLst/>
          </a:prstGeom>
        </p:spPr>
      </p:pic>
      <p:sp>
        <p:nvSpPr>
          <p:cNvPr id="5" name="Rectangle 2"/>
          <p:cNvSpPr txBox="1">
            <a:spLocks noChangeArrowheads="1"/>
          </p:cNvSpPr>
          <p:nvPr/>
        </p:nvSpPr>
        <p:spPr bwMode="auto">
          <a:xfrm>
            <a:off x="974035" y="391477"/>
            <a:ext cx="10671809"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defRPr/>
            </a:pPr>
            <a:r>
              <a:rPr lang="en-US" sz="4400" b="1" kern="0" dirty="0">
                <a:solidFill>
                  <a:srgbClr val="4D4D4D"/>
                </a:solidFill>
                <a:latin typeface="+mj-lt"/>
              </a:rPr>
              <a:t>A Pie Chart Redesign</a:t>
            </a:r>
            <a:endParaRPr lang="uk-UA" sz="4400" b="1" kern="0" dirty="0">
              <a:solidFill>
                <a:srgbClr val="4D4D4D"/>
              </a:solidFill>
              <a:latin typeface="+mj-lt"/>
            </a:endParaRPr>
          </a:p>
        </p:txBody>
      </p:sp>
      <p:sp>
        <p:nvSpPr>
          <p:cNvPr id="6" name="TextBox 5"/>
          <p:cNvSpPr txBox="1"/>
          <p:nvPr/>
        </p:nvSpPr>
        <p:spPr>
          <a:xfrm>
            <a:off x="2611507" y="6746240"/>
            <a:ext cx="9407387" cy="584775"/>
          </a:xfrm>
          <a:prstGeom prst="rect">
            <a:avLst/>
          </a:prstGeom>
          <a:noFill/>
        </p:spPr>
        <p:txBody>
          <a:bodyPr wrap="square" rtlCol="0">
            <a:spAutoFit/>
          </a:bodyPr>
          <a:lstStyle/>
          <a:p>
            <a:pPr algn="ctr"/>
            <a:r>
              <a:rPr lang="en-US" sz="3200" dirty="0">
                <a:solidFill>
                  <a:prstClr val="black">
                    <a:lumMod val="60000"/>
                    <a:lumOff val="40000"/>
                  </a:prstClr>
                </a:solidFill>
                <a:latin typeface="+mn-lt"/>
              </a:rPr>
              <a:t>Redesigned Using a Sankey Diagram</a:t>
            </a:r>
          </a:p>
        </p:txBody>
      </p:sp>
    </p:spTree>
    <p:extLst>
      <p:ext uri="{BB962C8B-B14F-4D97-AF65-F5344CB8AC3E}">
        <p14:creationId xmlns:p14="http://schemas.microsoft.com/office/powerpoint/2010/main" val="29868491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20415" y="640080"/>
            <a:ext cx="10789571" cy="6949440"/>
          </a:xfrm>
          <a:prstGeom prst="rect">
            <a:avLst/>
          </a:prstGeom>
        </p:spPr>
      </p:pic>
    </p:spTree>
    <p:extLst>
      <p:ext uri="{BB962C8B-B14F-4D97-AF65-F5344CB8AC3E}">
        <p14:creationId xmlns:p14="http://schemas.microsoft.com/office/powerpoint/2010/main" val="2056330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4722" y="44415"/>
            <a:ext cx="6949439" cy="8140770"/>
          </a:xfrm>
          <a:prstGeom prst="rect">
            <a:avLst/>
          </a:prstGeom>
        </p:spPr>
      </p:pic>
      <p:sp>
        <p:nvSpPr>
          <p:cNvPr id="3" name="TextBox 2"/>
          <p:cNvSpPr txBox="1"/>
          <p:nvPr/>
        </p:nvSpPr>
        <p:spPr>
          <a:xfrm>
            <a:off x="1117600" y="5356305"/>
            <a:ext cx="2743200" cy="2012859"/>
          </a:xfrm>
          <a:prstGeom prst="rect">
            <a:avLst/>
          </a:prstGeom>
          <a:noFill/>
        </p:spPr>
        <p:txBody>
          <a:bodyPr wrap="square" rtlCol="0">
            <a:spAutoFit/>
          </a:bodyPr>
          <a:lstStyle/>
          <a:p>
            <a:r>
              <a:rPr lang="en-US" sz="3120" dirty="0">
                <a:solidFill>
                  <a:srgbClr val="4D4D4D"/>
                </a:solidFill>
                <a:latin typeface="+mn-lt"/>
              </a:rPr>
              <a:t>Source:</a:t>
            </a:r>
          </a:p>
          <a:p>
            <a:r>
              <a:rPr lang="en-US" sz="3120" dirty="0">
                <a:solidFill>
                  <a:srgbClr val="4D4D4D"/>
                </a:solidFill>
                <a:latin typeface="+mn-lt"/>
              </a:rPr>
              <a:t>American Collectors Association</a:t>
            </a:r>
          </a:p>
        </p:txBody>
      </p:sp>
    </p:spTree>
    <p:extLst>
      <p:ext uri="{BB962C8B-B14F-4D97-AF65-F5344CB8AC3E}">
        <p14:creationId xmlns:p14="http://schemas.microsoft.com/office/powerpoint/2010/main" val="38049041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438651"/>
            <a:ext cx="11557000" cy="7486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0145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2129791" y="171422"/>
            <a:ext cx="10671809"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lgn="ctr">
              <a:defRPr/>
            </a:pPr>
            <a:r>
              <a:rPr lang="en-US" sz="4800" b="1" kern="0" dirty="0" smtClean="0">
                <a:solidFill>
                  <a:srgbClr val="4D4D4D"/>
                </a:solidFill>
                <a:latin typeface="+mj-lt"/>
              </a:rPr>
              <a:t>Pie Charts on a Map</a:t>
            </a:r>
            <a:endParaRPr lang="uk-UA" sz="4800" b="1" kern="0" dirty="0">
              <a:solidFill>
                <a:srgbClr val="4D4D4D"/>
              </a:solidFill>
              <a:latin typeface="+mj-lt"/>
            </a:endParaRPr>
          </a:p>
        </p:txBody>
      </p:sp>
      <p:pic>
        <p:nvPicPr>
          <p:cNvPr id="5" name="Picture 4" descr="Minard-carte-viande-1858.png"/>
          <p:cNvPicPr>
            <a:picLocks noChangeAspect="1"/>
          </p:cNvPicPr>
          <p:nvPr/>
        </p:nvPicPr>
        <p:blipFill>
          <a:blip r:embed="rId3" cstate="print"/>
          <a:stretch>
            <a:fillRect/>
          </a:stretch>
        </p:blipFill>
        <p:spPr>
          <a:xfrm>
            <a:off x="3768713" y="1094948"/>
            <a:ext cx="7092975" cy="7092975"/>
          </a:xfrm>
          <a:prstGeom prst="rect">
            <a:avLst/>
          </a:prstGeom>
        </p:spPr>
      </p:pic>
    </p:spTree>
    <p:extLst>
      <p:ext uri="{BB962C8B-B14F-4D97-AF65-F5344CB8AC3E}">
        <p14:creationId xmlns:p14="http://schemas.microsoft.com/office/powerpoint/2010/main" val="25682117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sz="5400" dirty="0" smtClean="0"/>
              <a:t>Other Chart Types</a:t>
            </a:r>
            <a:endParaRPr lang="en-US" sz="5400" dirty="0"/>
          </a:p>
        </p:txBody>
      </p:sp>
    </p:spTree>
    <p:extLst>
      <p:ext uri="{BB962C8B-B14F-4D97-AF65-F5344CB8AC3E}">
        <p14:creationId xmlns:p14="http://schemas.microsoft.com/office/powerpoint/2010/main" val="22399882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dataplusscience.com/images/Treemaps5.PNG">
            <a:extLst>
              <a:ext uri="{FF2B5EF4-FFF2-40B4-BE49-F238E27FC236}">
                <a16:creationId xmlns:a16="http://schemas.microsoft.com/office/drawing/2014/main" xmlns="" id="{70616536-E747-4090-9395-CA636D4EA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6" y="148441"/>
            <a:ext cx="10687049" cy="76992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80560" y="7847713"/>
            <a:ext cx="10149840" cy="307777"/>
          </a:xfrm>
          <a:prstGeom prst="rect">
            <a:avLst/>
          </a:prstGeom>
        </p:spPr>
        <p:txBody>
          <a:bodyPr wrap="square">
            <a:spAutoFit/>
          </a:bodyPr>
          <a:lstStyle/>
          <a:p>
            <a:pPr algn="r" defTabSz="1097236"/>
            <a:r>
              <a:rPr lang="en-US" sz="1400" dirty="0">
                <a:solidFill>
                  <a:srgbClr val="4D4D4D"/>
                </a:solidFill>
                <a:latin typeface="Merriweather Light"/>
                <a:cs typeface="+mn-cs"/>
              </a:rPr>
              <a:t>Source: https://www.dataplusscience.com/BuildingTreemaps.html</a:t>
            </a:r>
          </a:p>
        </p:txBody>
      </p:sp>
    </p:spTree>
    <p:extLst>
      <p:ext uri="{BB962C8B-B14F-4D97-AF65-F5344CB8AC3E}">
        <p14:creationId xmlns:p14="http://schemas.microsoft.com/office/powerpoint/2010/main" val="22642804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631216"/>
          </a:xfrm>
          <a:prstGeom prst="rect">
            <a:avLst/>
          </a:prstGeom>
          <a:noFill/>
        </p:spPr>
        <p:txBody>
          <a:bodyPr wrap="square" rtlCol="0">
            <a:spAutoFit/>
          </a:bodyPr>
          <a:lstStyle/>
          <a:p>
            <a:r>
              <a:rPr lang="en-US" sz="4800" dirty="0" smtClean="0">
                <a:latin typeface="BentonSans Book"/>
              </a:rPr>
              <a:t>Box Plot</a:t>
            </a:r>
            <a:endParaRPr lang="en-US" sz="4800" dirty="0">
              <a:latin typeface="BentonSans Book"/>
            </a:endParaRPr>
          </a:p>
          <a:p>
            <a:r>
              <a:rPr lang="en-US" dirty="0">
                <a:latin typeface="Merriweather Light"/>
              </a:rPr>
              <a:t>encodes data using position and height/length to show the distribution of the data.</a:t>
            </a:r>
          </a:p>
        </p:txBody>
      </p:sp>
      <p:pic>
        <p:nvPicPr>
          <p:cNvPr id="3" name="Picture 2"/>
          <p:cNvPicPr>
            <a:picLocks noChangeAspect="1"/>
          </p:cNvPicPr>
          <p:nvPr/>
        </p:nvPicPr>
        <p:blipFill>
          <a:blip r:embed="rId3"/>
          <a:stretch>
            <a:fillRect/>
          </a:stretch>
        </p:blipFill>
        <p:spPr>
          <a:xfrm>
            <a:off x="3886200" y="2875667"/>
            <a:ext cx="6299200" cy="4225463"/>
          </a:xfrm>
          <a:prstGeom prst="rect">
            <a:avLst/>
          </a:prstGeom>
        </p:spPr>
      </p:pic>
    </p:spTree>
    <p:extLst>
      <p:ext uri="{BB962C8B-B14F-4D97-AF65-F5344CB8AC3E}">
        <p14:creationId xmlns:p14="http://schemas.microsoft.com/office/powerpoint/2010/main" val="6738033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19991" y="39832"/>
            <a:ext cx="9990418" cy="7719868"/>
          </a:xfrm>
          <a:prstGeom prst="rect">
            <a:avLst/>
          </a:prstGeom>
        </p:spPr>
      </p:pic>
      <p:sp>
        <p:nvSpPr>
          <p:cNvPr id="4" name="Rectangle 3"/>
          <p:cNvSpPr/>
          <p:nvPr/>
        </p:nvSpPr>
        <p:spPr>
          <a:xfrm>
            <a:off x="4381500" y="7871023"/>
            <a:ext cx="10149840" cy="307777"/>
          </a:xfrm>
          <a:prstGeom prst="rect">
            <a:avLst/>
          </a:prstGeom>
        </p:spPr>
        <p:txBody>
          <a:bodyPr wrap="square">
            <a:spAutoFit/>
          </a:bodyPr>
          <a:lstStyle/>
          <a:p>
            <a:pPr algn="r" defTabSz="1097236"/>
            <a:r>
              <a:rPr lang="en-US" sz="1400" dirty="0">
                <a:solidFill>
                  <a:srgbClr val="4D4D4D"/>
                </a:solidFill>
                <a:latin typeface="Merriweather Light"/>
                <a:cs typeface="+mn-cs"/>
              </a:rPr>
              <a:t>Source: https://www.dataplusscience.com/BankSentiment.html</a:t>
            </a:r>
          </a:p>
        </p:txBody>
      </p:sp>
    </p:spTree>
    <p:extLst>
      <p:ext uri="{BB962C8B-B14F-4D97-AF65-F5344CB8AC3E}">
        <p14:creationId xmlns:p14="http://schemas.microsoft.com/office/powerpoint/2010/main" val="6611212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9534" y="114300"/>
            <a:ext cx="13331333" cy="7384891"/>
          </a:xfrm>
          <a:prstGeom prst="rect">
            <a:avLst/>
          </a:prstGeom>
        </p:spPr>
      </p:pic>
      <p:sp>
        <p:nvSpPr>
          <p:cNvPr id="4" name="Rectangle 3"/>
          <p:cNvSpPr/>
          <p:nvPr/>
        </p:nvSpPr>
        <p:spPr>
          <a:xfrm>
            <a:off x="508000" y="7792434"/>
            <a:ext cx="13563600" cy="307777"/>
          </a:xfrm>
          <a:prstGeom prst="rect">
            <a:avLst/>
          </a:prstGeom>
        </p:spPr>
        <p:txBody>
          <a:bodyPr wrap="square">
            <a:spAutoFit/>
          </a:bodyPr>
          <a:lstStyle/>
          <a:p>
            <a:pPr algn="ctr" defTabSz="1097236"/>
            <a:r>
              <a:rPr lang="en-US" sz="1400" dirty="0" smtClean="0">
                <a:solidFill>
                  <a:srgbClr val="4D4D4D"/>
                </a:solidFill>
                <a:latin typeface="Merriweather Light"/>
                <a:cs typeface="+mn-cs"/>
              </a:rPr>
              <a:t>Source: http</a:t>
            </a:r>
            <a:r>
              <a:rPr lang="en-US" sz="1400" dirty="0">
                <a:solidFill>
                  <a:srgbClr val="4D4D4D"/>
                </a:solidFill>
                <a:latin typeface="Merriweather Light"/>
                <a:cs typeface="+mn-cs"/>
              </a:rPr>
              <a:t>://tabsoft.co/2u4WUyU</a:t>
            </a:r>
          </a:p>
        </p:txBody>
      </p:sp>
    </p:spTree>
    <p:extLst>
      <p:ext uri="{BB962C8B-B14F-4D97-AF65-F5344CB8AC3E}">
        <p14:creationId xmlns:p14="http://schemas.microsoft.com/office/powerpoint/2010/main" val="21889324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rstPieChartEver.jpg"/>
          <p:cNvPicPr>
            <a:picLocks noChangeAspect="1"/>
          </p:cNvPicPr>
          <p:nvPr/>
        </p:nvPicPr>
        <p:blipFill>
          <a:blip r:embed="rId3" cstate="print"/>
          <a:stretch>
            <a:fillRect/>
          </a:stretch>
        </p:blipFill>
        <p:spPr>
          <a:xfrm>
            <a:off x="852681" y="1054080"/>
            <a:ext cx="12925039" cy="6565920"/>
          </a:xfrm>
          <a:prstGeom prst="rect">
            <a:avLst/>
          </a:prstGeom>
        </p:spPr>
      </p:pic>
      <p:sp>
        <p:nvSpPr>
          <p:cNvPr id="4" name="Rectangle 3"/>
          <p:cNvSpPr/>
          <p:nvPr/>
        </p:nvSpPr>
        <p:spPr>
          <a:xfrm>
            <a:off x="4343400" y="7807523"/>
            <a:ext cx="10149840" cy="307777"/>
          </a:xfrm>
          <a:prstGeom prst="rect">
            <a:avLst/>
          </a:prstGeom>
        </p:spPr>
        <p:txBody>
          <a:bodyPr wrap="square">
            <a:spAutoFit/>
          </a:bodyPr>
          <a:lstStyle/>
          <a:p>
            <a:pPr algn="r" defTabSz="1097236"/>
            <a:r>
              <a:rPr lang="en-US" sz="1400" dirty="0">
                <a:solidFill>
                  <a:srgbClr val="4D4D4D"/>
                </a:solidFill>
                <a:latin typeface="Merriweather Light"/>
                <a:cs typeface="+mn-cs"/>
              </a:rPr>
              <a:t>Source: https://eagereyes.org/criticism/march-chart-madness</a:t>
            </a:r>
          </a:p>
        </p:txBody>
      </p:sp>
    </p:spTree>
    <p:extLst>
      <p:ext uri="{BB962C8B-B14F-4D97-AF65-F5344CB8AC3E}">
        <p14:creationId xmlns:p14="http://schemas.microsoft.com/office/powerpoint/2010/main" val="9715891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D9FE1EB-5961-45CC-AD91-020A4B24E897}"/>
              </a:ext>
            </a:extLst>
          </p:cNvPr>
          <p:cNvPicPr>
            <a:picLocks noChangeAspect="1"/>
          </p:cNvPicPr>
          <p:nvPr/>
        </p:nvPicPr>
        <p:blipFill>
          <a:blip r:embed="rId3"/>
          <a:stretch>
            <a:fillRect/>
          </a:stretch>
        </p:blipFill>
        <p:spPr>
          <a:xfrm>
            <a:off x="2377012" y="494079"/>
            <a:ext cx="9876376" cy="7089043"/>
          </a:xfrm>
          <a:prstGeom prst="rect">
            <a:avLst/>
          </a:prstGeom>
        </p:spPr>
      </p:pic>
    </p:spTree>
    <p:extLst>
      <p:ext uri="{BB962C8B-B14F-4D97-AF65-F5344CB8AC3E}">
        <p14:creationId xmlns:p14="http://schemas.microsoft.com/office/powerpoint/2010/main" val="37713542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41D540D-7B02-4C70-BB99-1A42296E2941}"/>
              </a:ext>
            </a:extLst>
          </p:cNvPr>
          <p:cNvPicPr>
            <a:picLocks noChangeAspect="1"/>
          </p:cNvPicPr>
          <p:nvPr/>
        </p:nvPicPr>
        <p:blipFill>
          <a:blip r:embed="rId3"/>
          <a:stretch>
            <a:fillRect/>
          </a:stretch>
        </p:blipFill>
        <p:spPr>
          <a:xfrm>
            <a:off x="2863515" y="873886"/>
            <a:ext cx="8903370" cy="6481829"/>
          </a:xfrm>
          <a:prstGeom prst="rect">
            <a:avLst/>
          </a:prstGeom>
        </p:spPr>
      </p:pic>
    </p:spTree>
    <p:extLst>
      <p:ext uri="{BB962C8B-B14F-4D97-AF65-F5344CB8AC3E}">
        <p14:creationId xmlns:p14="http://schemas.microsoft.com/office/powerpoint/2010/main" val="32601708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71915A65-3E5E-4483-9F94-3FA372F3C7BA}"/>
              </a:ext>
            </a:extLst>
          </p:cNvPr>
          <p:cNvPicPr>
            <a:picLocks noChangeAspect="1"/>
          </p:cNvPicPr>
          <p:nvPr/>
        </p:nvPicPr>
        <p:blipFill>
          <a:blip r:embed="rId3"/>
          <a:stretch>
            <a:fillRect/>
          </a:stretch>
        </p:blipFill>
        <p:spPr>
          <a:xfrm>
            <a:off x="2377012" y="98407"/>
            <a:ext cx="9876376" cy="8032786"/>
          </a:xfrm>
          <a:prstGeom prst="rect">
            <a:avLst/>
          </a:prstGeom>
        </p:spPr>
      </p:pic>
    </p:spTree>
    <p:extLst>
      <p:ext uri="{BB962C8B-B14F-4D97-AF65-F5344CB8AC3E}">
        <p14:creationId xmlns:p14="http://schemas.microsoft.com/office/powerpoint/2010/main" val="8878415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E17547A-2C16-4DE2-8434-937727086476}"/>
              </a:ext>
            </a:extLst>
          </p:cNvPr>
          <p:cNvPicPr>
            <a:picLocks noChangeAspect="1"/>
          </p:cNvPicPr>
          <p:nvPr/>
        </p:nvPicPr>
        <p:blipFill>
          <a:blip r:embed="rId3"/>
          <a:stretch>
            <a:fillRect/>
          </a:stretch>
        </p:blipFill>
        <p:spPr>
          <a:xfrm>
            <a:off x="2216064" y="226434"/>
            <a:ext cx="10198273" cy="7776732"/>
          </a:xfrm>
          <a:prstGeom prst="rect">
            <a:avLst/>
          </a:prstGeom>
        </p:spPr>
      </p:pic>
    </p:spTree>
    <p:extLst>
      <p:ext uri="{BB962C8B-B14F-4D97-AF65-F5344CB8AC3E}">
        <p14:creationId xmlns:p14="http://schemas.microsoft.com/office/powerpoint/2010/main" val="12283039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81C4922-F36D-4EF4-B6D4-DCF87C39B52D}"/>
              </a:ext>
            </a:extLst>
          </p:cNvPr>
          <p:cNvPicPr>
            <a:picLocks noChangeAspect="1"/>
          </p:cNvPicPr>
          <p:nvPr/>
        </p:nvPicPr>
        <p:blipFill>
          <a:blip r:embed="rId3"/>
          <a:stretch>
            <a:fillRect/>
          </a:stretch>
        </p:blipFill>
        <p:spPr>
          <a:xfrm>
            <a:off x="2216064" y="226434"/>
            <a:ext cx="10198273" cy="7776732"/>
          </a:xfrm>
          <a:prstGeom prst="rect">
            <a:avLst/>
          </a:prstGeom>
        </p:spPr>
      </p:pic>
    </p:spTree>
    <p:extLst>
      <p:ext uri="{BB962C8B-B14F-4D97-AF65-F5344CB8AC3E}">
        <p14:creationId xmlns:p14="http://schemas.microsoft.com/office/powerpoint/2010/main" val="38852483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BF73CFA-5B38-4BCE-9528-D5064E93C5CA}"/>
              </a:ext>
            </a:extLst>
          </p:cNvPr>
          <p:cNvPicPr>
            <a:picLocks noChangeAspect="1"/>
          </p:cNvPicPr>
          <p:nvPr/>
        </p:nvPicPr>
        <p:blipFill>
          <a:blip r:embed="rId3"/>
          <a:stretch>
            <a:fillRect/>
          </a:stretch>
        </p:blipFill>
        <p:spPr>
          <a:xfrm>
            <a:off x="2216064" y="226434"/>
            <a:ext cx="10198273" cy="7776732"/>
          </a:xfrm>
          <a:prstGeom prst="rect">
            <a:avLst/>
          </a:prstGeom>
        </p:spPr>
      </p:pic>
    </p:spTree>
    <p:extLst>
      <p:ext uri="{BB962C8B-B14F-4D97-AF65-F5344CB8AC3E}">
        <p14:creationId xmlns:p14="http://schemas.microsoft.com/office/powerpoint/2010/main" val="11076635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DA5FC8C-D151-4726-B1AB-8B93F5DF893C}"/>
              </a:ext>
            </a:extLst>
          </p:cNvPr>
          <p:cNvPicPr>
            <a:picLocks noChangeAspect="1"/>
          </p:cNvPicPr>
          <p:nvPr/>
        </p:nvPicPr>
        <p:blipFill>
          <a:blip r:embed="rId3"/>
          <a:stretch>
            <a:fillRect/>
          </a:stretch>
        </p:blipFill>
        <p:spPr>
          <a:xfrm>
            <a:off x="2128274" y="442252"/>
            <a:ext cx="10373852" cy="7345097"/>
          </a:xfrm>
          <a:prstGeom prst="rect">
            <a:avLst/>
          </a:prstGeom>
        </p:spPr>
      </p:pic>
    </p:spTree>
    <p:extLst>
      <p:ext uri="{BB962C8B-B14F-4D97-AF65-F5344CB8AC3E}">
        <p14:creationId xmlns:p14="http://schemas.microsoft.com/office/powerpoint/2010/main" val="4264030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631216"/>
          </a:xfrm>
          <a:prstGeom prst="rect">
            <a:avLst/>
          </a:prstGeom>
          <a:noFill/>
        </p:spPr>
        <p:txBody>
          <a:bodyPr wrap="square" rtlCol="0">
            <a:spAutoFit/>
          </a:bodyPr>
          <a:lstStyle/>
          <a:p>
            <a:r>
              <a:rPr lang="en-US" sz="4800" dirty="0" smtClean="0">
                <a:latin typeface="BentonSans Book"/>
              </a:rPr>
              <a:t>Bullet Graph</a:t>
            </a:r>
            <a:endParaRPr lang="en-US" sz="4800" dirty="0">
              <a:latin typeface="BentonSans Book"/>
            </a:endParaRPr>
          </a:p>
          <a:p>
            <a:r>
              <a:rPr lang="en-US" dirty="0">
                <a:latin typeface="Merriweather Light"/>
              </a:rPr>
              <a:t>encodes data using length/height, position and color to show actual compared to target and performance bands.</a:t>
            </a:r>
          </a:p>
        </p:txBody>
      </p:sp>
      <p:pic>
        <p:nvPicPr>
          <p:cNvPr id="2" name="Picture 1"/>
          <p:cNvPicPr>
            <a:picLocks noChangeAspect="1"/>
          </p:cNvPicPr>
          <p:nvPr/>
        </p:nvPicPr>
        <p:blipFill>
          <a:blip r:embed="rId3"/>
          <a:stretch>
            <a:fillRect/>
          </a:stretch>
        </p:blipFill>
        <p:spPr>
          <a:xfrm>
            <a:off x="3639747" y="3415799"/>
            <a:ext cx="6792105" cy="3569201"/>
          </a:xfrm>
          <a:prstGeom prst="rect">
            <a:avLst/>
          </a:prstGeom>
        </p:spPr>
      </p:pic>
    </p:spTree>
    <p:extLst>
      <p:ext uri="{BB962C8B-B14F-4D97-AF65-F5344CB8AC3E}">
        <p14:creationId xmlns:p14="http://schemas.microsoft.com/office/powerpoint/2010/main" val="118577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03CF298-809D-48C1-B6BC-FEA4E570DBDD}"/>
              </a:ext>
            </a:extLst>
          </p:cNvPr>
          <p:cNvPicPr>
            <a:picLocks noChangeAspect="1"/>
          </p:cNvPicPr>
          <p:nvPr/>
        </p:nvPicPr>
        <p:blipFill>
          <a:blip r:embed="rId3"/>
          <a:stretch>
            <a:fillRect/>
          </a:stretch>
        </p:blipFill>
        <p:spPr>
          <a:xfrm>
            <a:off x="2128274" y="442252"/>
            <a:ext cx="10373852" cy="7345097"/>
          </a:xfrm>
          <a:prstGeom prst="rect">
            <a:avLst/>
          </a:prstGeom>
        </p:spPr>
      </p:pic>
    </p:spTree>
    <p:extLst>
      <p:ext uri="{BB962C8B-B14F-4D97-AF65-F5344CB8AC3E}">
        <p14:creationId xmlns:p14="http://schemas.microsoft.com/office/powerpoint/2010/main" val="1903658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712788" y="601314"/>
            <a:ext cx="13244512" cy="541687"/>
          </a:xfrm>
        </p:spPr>
        <p:txBody>
          <a:bodyPr/>
          <a:lstStyle/>
          <a:p>
            <a:r>
              <a:rPr lang="en-US" sz="4400" dirty="0" err="1" smtClean="0"/>
              <a:t>Sparklines</a:t>
            </a:r>
            <a:endParaRPr lang="uk-UA" sz="4400" dirty="0"/>
          </a:p>
        </p:txBody>
      </p:sp>
      <p:sp>
        <p:nvSpPr>
          <p:cNvPr id="2" name="Text Placeholder 1"/>
          <p:cNvSpPr>
            <a:spLocks noGrp="1"/>
          </p:cNvSpPr>
          <p:nvPr>
            <p:ph type="body" sz="quarter" idx="10"/>
          </p:nvPr>
        </p:nvSpPr>
        <p:spPr/>
        <p:txBody>
          <a:bodyPr/>
          <a:lstStyle/>
          <a:p>
            <a:r>
              <a:rPr lang="en-US" sz="3600" dirty="0" smtClean="0"/>
              <a:t>Invented by Edward </a:t>
            </a:r>
            <a:r>
              <a:rPr lang="en-US" sz="3600" dirty="0" err="1" smtClean="0"/>
              <a:t>Tufte</a:t>
            </a:r>
            <a:endParaRPr lang="en-US" sz="3600" dirty="0"/>
          </a:p>
        </p:txBody>
      </p:sp>
      <p:pic>
        <p:nvPicPr>
          <p:cNvPr id="13" name="Picture 12" descr="sparklines.png"/>
          <p:cNvPicPr>
            <a:picLocks noChangeAspect="1"/>
          </p:cNvPicPr>
          <p:nvPr/>
        </p:nvPicPr>
        <p:blipFill>
          <a:blip r:embed="rId3" cstate="print"/>
          <a:stretch>
            <a:fillRect/>
          </a:stretch>
        </p:blipFill>
        <p:spPr>
          <a:xfrm>
            <a:off x="4298413" y="3638521"/>
            <a:ext cx="5099587" cy="3065823"/>
          </a:xfrm>
          <a:prstGeom prst="rect">
            <a:avLst/>
          </a:prstGeom>
        </p:spPr>
      </p:pic>
    </p:spTree>
    <p:extLst>
      <p:ext uri="{BB962C8B-B14F-4D97-AF65-F5344CB8AC3E}">
        <p14:creationId xmlns:p14="http://schemas.microsoft.com/office/powerpoint/2010/main" val="3448460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41687"/>
          </a:xfrm>
        </p:spPr>
        <p:txBody>
          <a:bodyPr/>
          <a:lstStyle/>
          <a:p>
            <a:r>
              <a:rPr lang="en-US" sz="4400" dirty="0" err="1"/>
              <a:t>Sparklines</a:t>
            </a:r>
            <a:endParaRPr lang="en-US" sz="4400" dirty="0"/>
          </a:p>
        </p:txBody>
      </p:sp>
      <p:sp>
        <p:nvSpPr>
          <p:cNvPr id="13" name="Content Placeholder 5"/>
          <p:cNvSpPr>
            <a:spLocks noGrp="1"/>
          </p:cNvSpPr>
          <p:nvPr>
            <p:ph type="body" sz="quarter" idx="10"/>
          </p:nvPr>
        </p:nvSpPr>
        <p:spPr/>
        <p:txBody>
          <a:bodyPr/>
          <a:lstStyle/>
          <a:p>
            <a:r>
              <a:rPr lang="en-US" sz="3600" dirty="0"/>
              <a:t>Small, high-resolution graphics embedded in a context of words, numbers, images. </a:t>
            </a:r>
            <a:r>
              <a:rPr lang="en-US" sz="3600" dirty="0" err="1"/>
              <a:t>Sparklines</a:t>
            </a:r>
            <a:r>
              <a:rPr lang="en-US" sz="3600" dirty="0"/>
              <a:t> are data-intense, design-simple, word-sized graphics.</a:t>
            </a:r>
          </a:p>
          <a:p>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49282" y="4154727"/>
            <a:ext cx="7331836" cy="2638234"/>
          </a:xfrm>
          <a:prstGeom prst="rect">
            <a:avLst/>
          </a:prstGeom>
        </p:spPr>
      </p:pic>
    </p:spTree>
    <p:extLst>
      <p:ext uri="{BB962C8B-B14F-4D97-AF65-F5344CB8AC3E}">
        <p14:creationId xmlns:p14="http://schemas.microsoft.com/office/powerpoint/2010/main" val="14101435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descr="http://4.bp.blogspot.com/_wNnxpE79lMQ/Sbx8CQHUj1I/AAAAAAAAAIQ/KK0QvylWlho/s400/month_3_sparklin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3200" y="2170072"/>
            <a:ext cx="6347758" cy="516191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712788" y="601314"/>
            <a:ext cx="13244512" cy="541687"/>
          </a:xfrm>
          <a:prstGeom prst="rect">
            <a:avLst/>
          </a:prstGeom>
        </p:spPr>
        <p:txBody>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r>
              <a:rPr lang="en-US" sz="4400" smtClean="0"/>
              <a:t>Sparklines</a:t>
            </a:r>
            <a:endParaRPr lang="en-US" sz="4400" dirty="0"/>
          </a:p>
        </p:txBody>
      </p:sp>
      <p:pic>
        <p:nvPicPr>
          <p:cNvPr id="1026" name="Picture 2" descr="https://d1iiooxwdowqwr.cloudfront.net/pub/wpscreenshots/44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4476" y="690215"/>
            <a:ext cx="4170394" cy="69551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024502" y="7797800"/>
            <a:ext cx="6390342" cy="307777"/>
          </a:xfrm>
          <a:prstGeom prst="rect">
            <a:avLst/>
          </a:prstGeom>
          <a:noFill/>
        </p:spPr>
        <p:txBody>
          <a:bodyPr wrap="square" rtlCol="0">
            <a:spAutoFit/>
          </a:bodyPr>
          <a:lstStyle/>
          <a:p>
            <a:pPr algn="ctr"/>
            <a:r>
              <a:rPr lang="en-US" sz="1400" dirty="0" smtClean="0">
                <a:latin typeface="+mn-lt"/>
              </a:rPr>
              <a:t>Source: https</a:t>
            </a:r>
            <a:r>
              <a:rPr lang="en-US" sz="1400" dirty="0">
                <a:latin typeface="+mn-lt"/>
              </a:rPr>
              <a:t>://bestmobileappawards.com/app-submission/my-cast-weather</a:t>
            </a:r>
          </a:p>
        </p:txBody>
      </p:sp>
    </p:spTree>
    <p:extLst>
      <p:ext uri="{BB962C8B-B14F-4D97-AF65-F5344CB8AC3E}">
        <p14:creationId xmlns:p14="http://schemas.microsoft.com/office/powerpoint/2010/main" val="14409012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793" y="2103120"/>
            <a:ext cx="4786739" cy="210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793" y="4572000"/>
            <a:ext cx="5087389"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872" y="6035041"/>
            <a:ext cx="5156310" cy="184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5696" y="2560320"/>
            <a:ext cx="5164454" cy="1397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5695" y="4663440"/>
            <a:ext cx="5206366" cy="1120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465696" y="6536551"/>
            <a:ext cx="4560570" cy="687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a:xfrm>
            <a:off x="712788" y="601314"/>
            <a:ext cx="13244512" cy="541687"/>
          </a:xfrm>
          <a:prstGeom prst="rect">
            <a:avLst/>
          </a:prstGeom>
        </p:spPr>
        <p:txBody>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r>
              <a:rPr lang="en-US" sz="4400" dirty="0" err="1" smtClean="0"/>
              <a:t>Sparktweets</a:t>
            </a:r>
            <a:endParaRPr lang="en-US" sz="4400" dirty="0"/>
          </a:p>
        </p:txBody>
      </p:sp>
    </p:spTree>
    <p:extLst>
      <p:ext uri="{BB962C8B-B14F-4D97-AF65-F5344CB8AC3E}">
        <p14:creationId xmlns:p14="http://schemas.microsoft.com/office/powerpoint/2010/main" val="25021370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Grp="1" noChangeArrowheads="1"/>
          </p:cNvSpPr>
          <p:nvPr>
            <p:ph type="title" idx="4294967295"/>
          </p:nvPr>
        </p:nvSpPr>
        <p:spPr>
          <a:xfrm>
            <a:off x="515620" y="360363"/>
            <a:ext cx="6183312" cy="541687"/>
          </a:xfrm>
        </p:spPr>
        <p:txBody>
          <a:bodyPr/>
          <a:lstStyle/>
          <a:p>
            <a:r>
              <a:rPr lang="en-US" sz="4400" dirty="0" smtClean="0"/>
              <a:t>Small Multiples</a:t>
            </a:r>
            <a:endParaRPr lang="uk-UA" sz="4400" dirty="0"/>
          </a:p>
        </p:txBody>
      </p:sp>
      <p:pic>
        <p:nvPicPr>
          <p:cNvPr id="3" name="Picture 2"/>
          <p:cNvPicPr>
            <a:picLocks noChangeAspect="1"/>
          </p:cNvPicPr>
          <p:nvPr/>
        </p:nvPicPr>
        <p:blipFill>
          <a:blip r:embed="rId3"/>
          <a:stretch>
            <a:fillRect/>
          </a:stretch>
        </p:blipFill>
        <p:spPr>
          <a:xfrm>
            <a:off x="7334250" y="157942"/>
            <a:ext cx="6648450" cy="7888147"/>
          </a:xfrm>
          <a:prstGeom prst="rect">
            <a:avLst/>
          </a:prstGeom>
        </p:spPr>
      </p:pic>
      <p:sp>
        <p:nvSpPr>
          <p:cNvPr id="8" name="Content Placeholder 5"/>
          <p:cNvSpPr txBox="1">
            <a:spLocks/>
          </p:cNvSpPr>
          <p:nvPr/>
        </p:nvSpPr>
        <p:spPr>
          <a:xfrm>
            <a:off x="515620" y="1844040"/>
            <a:ext cx="6405880" cy="5431156"/>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3600" dirty="0" smtClean="0"/>
              <a:t>Invented by Edward </a:t>
            </a:r>
            <a:r>
              <a:rPr lang="en-US" sz="3600" dirty="0" err="1" smtClean="0"/>
              <a:t>Tufte</a:t>
            </a:r>
            <a:endParaRPr lang="en-US" sz="3600" dirty="0"/>
          </a:p>
          <a:p>
            <a:pPr marL="0" indent="0">
              <a:buNone/>
            </a:pPr>
            <a:endParaRPr lang="en-US" sz="2400" dirty="0" smtClean="0"/>
          </a:p>
          <a:p>
            <a:pPr marL="0" indent="0">
              <a:buNone/>
            </a:pPr>
            <a:r>
              <a:rPr lang="en-US" sz="2400" dirty="0" smtClean="0"/>
              <a:t>"Illustrations of postage-stamp size are indexed by category or a label, sequenced over time like the frames of a movie, or ordered by a quantitative variable not used in the single image itself."</a:t>
            </a:r>
            <a:endParaRPr lang="en-US" sz="2400" dirty="0"/>
          </a:p>
        </p:txBody>
      </p:sp>
      <p:sp>
        <p:nvSpPr>
          <p:cNvPr id="5" name="TextBox 4"/>
          <p:cNvSpPr txBox="1"/>
          <p:nvPr/>
        </p:nvSpPr>
        <p:spPr>
          <a:xfrm>
            <a:off x="515620" y="7738312"/>
            <a:ext cx="6926580" cy="307777"/>
          </a:xfrm>
          <a:prstGeom prst="rect">
            <a:avLst/>
          </a:prstGeom>
          <a:noFill/>
        </p:spPr>
        <p:txBody>
          <a:bodyPr wrap="square" rtlCol="0">
            <a:spAutoFit/>
          </a:bodyPr>
          <a:lstStyle/>
          <a:p>
            <a:r>
              <a:rPr lang="en-US" sz="1400" dirty="0">
                <a:latin typeface="+mn-lt"/>
              </a:rPr>
              <a:t>Source: http://www.nytimes.com/interactive/2012/07/20/us/drought-footprint.html</a:t>
            </a:r>
          </a:p>
        </p:txBody>
      </p:sp>
    </p:spTree>
    <p:extLst>
      <p:ext uri="{BB962C8B-B14F-4D97-AF65-F5344CB8AC3E}">
        <p14:creationId xmlns:p14="http://schemas.microsoft.com/office/powerpoint/2010/main" val="37249356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6087" y="350837"/>
            <a:ext cx="13801725" cy="7248525"/>
          </a:xfrm>
          <a:prstGeom prst="rect">
            <a:avLst/>
          </a:prstGeom>
        </p:spPr>
      </p:pic>
      <p:sp>
        <p:nvSpPr>
          <p:cNvPr id="5" name="TextBox 4"/>
          <p:cNvSpPr txBox="1"/>
          <p:nvPr/>
        </p:nvSpPr>
        <p:spPr>
          <a:xfrm>
            <a:off x="515620" y="7738312"/>
            <a:ext cx="6926580" cy="307777"/>
          </a:xfrm>
          <a:prstGeom prst="rect">
            <a:avLst/>
          </a:prstGeom>
          <a:noFill/>
        </p:spPr>
        <p:txBody>
          <a:bodyPr wrap="square" rtlCol="0">
            <a:spAutoFit/>
          </a:bodyPr>
          <a:lstStyle/>
          <a:p>
            <a:r>
              <a:rPr lang="en-US" sz="1400" dirty="0">
                <a:latin typeface="+mn-lt"/>
              </a:rPr>
              <a:t>Source: http://www.nytimes.com/interactive/2012/07/20/us/drought-footprint.html</a:t>
            </a:r>
          </a:p>
        </p:txBody>
      </p:sp>
    </p:spTree>
    <p:extLst>
      <p:ext uri="{BB962C8B-B14F-4D97-AF65-F5344CB8AC3E}">
        <p14:creationId xmlns:p14="http://schemas.microsoft.com/office/powerpoint/2010/main" val="4205343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011680" y="1200129"/>
            <a:ext cx="8528707" cy="862966"/>
          </a:xfrm>
          <a:prstGeom prst="rect">
            <a:avLst/>
          </a:prstGeom>
        </p:spPr>
        <p:txBody>
          <a:bodyPr vert="horz" lIns="109728" tIns="54864" rIns="109728" bIns="54864"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uk-UA" sz="3840" dirty="0"/>
          </a:p>
        </p:txBody>
      </p:sp>
      <p:pic>
        <p:nvPicPr>
          <p:cNvPr id="2050" name="Picture 2" descr="http://ellerbruch.nmu.edu/cs255/jnord/thre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678" y="2199427"/>
            <a:ext cx="10802122" cy="387097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2"/>
          </p:nvPr>
        </p:nvSpPr>
        <p:spPr>
          <a:xfrm>
            <a:off x="710057" y="598699"/>
            <a:ext cx="13269093" cy="553998"/>
          </a:xfrm>
        </p:spPr>
        <p:txBody>
          <a:bodyPr/>
          <a:lstStyle/>
          <a:p>
            <a:r>
              <a:rPr lang="en-US" sz="4400" dirty="0"/>
              <a:t>Box and Whiskers or Box Plot (Tukey</a:t>
            </a:r>
            <a:r>
              <a:rPr lang="en-US" sz="4400" dirty="0" smtClean="0"/>
              <a:t>):</a:t>
            </a:r>
            <a:endParaRPr lang="en-US" sz="4400" dirty="0"/>
          </a:p>
        </p:txBody>
      </p:sp>
    </p:spTree>
    <p:extLst>
      <p:ext uri="{BB962C8B-B14F-4D97-AF65-F5344CB8AC3E}">
        <p14:creationId xmlns:p14="http://schemas.microsoft.com/office/powerpoint/2010/main" val="2993002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129791" y="171422"/>
            <a:ext cx="10671809"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lgn="ctr">
              <a:defRPr/>
            </a:pPr>
            <a:r>
              <a:rPr lang="en-US" sz="4400" b="1" kern="0" dirty="0">
                <a:solidFill>
                  <a:srgbClr val="4D4D4D"/>
                </a:solidFill>
                <a:latin typeface="BentonSans Book"/>
              </a:rPr>
              <a:t>Box Plot vs. PDF</a:t>
            </a:r>
            <a:endParaRPr lang="uk-UA" sz="4400" b="1" kern="0" dirty="0">
              <a:solidFill>
                <a:srgbClr val="4D4D4D"/>
              </a:solidFill>
              <a:latin typeface="BentonSans Book"/>
            </a:endParaRPr>
          </a:p>
        </p:txBody>
      </p:sp>
      <p:pic>
        <p:nvPicPr>
          <p:cNvPr id="1026" name="Picture 2" descr="https://upload.wikimedia.org/wikipedia/commons/thumb/1/1a/Boxplot_vs_PDF.svg/598px-Boxplot_vs_PDF.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63110" y="1300163"/>
            <a:ext cx="5516859" cy="60150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2750" y="7785100"/>
            <a:ext cx="13804900" cy="307777"/>
          </a:xfrm>
          <a:prstGeom prst="rect">
            <a:avLst/>
          </a:prstGeom>
          <a:noFill/>
        </p:spPr>
        <p:txBody>
          <a:bodyPr wrap="square" rtlCol="0">
            <a:spAutoFit/>
          </a:bodyPr>
          <a:lstStyle/>
          <a:p>
            <a:pPr algn="ctr"/>
            <a:r>
              <a:rPr lang="en-US" sz="1400" dirty="0">
                <a:latin typeface="+mn-lt"/>
              </a:rPr>
              <a:t>Source: https://en.wikipedia.org/wiki/Probability_density_function#/media/File:Boxplot_vs_PDF.svg</a:t>
            </a:r>
          </a:p>
        </p:txBody>
      </p:sp>
    </p:spTree>
    <p:extLst>
      <p:ext uri="{BB962C8B-B14F-4D97-AF65-F5344CB8AC3E}">
        <p14:creationId xmlns:p14="http://schemas.microsoft.com/office/powerpoint/2010/main" val="1341145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571" y="182880"/>
            <a:ext cx="10161270" cy="793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6218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231106"/>
          </a:xfrm>
          <a:prstGeom prst="rect">
            <a:avLst/>
          </a:prstGeom>
          <a:noFill/>
        </p:spPr>
        <p:txBody>
          <a:bodyPr wrap="square" rtlCol="0">
            <a:spAutoFit/>
          </a:bodyPr>
          <a:lstStyle/>
          <a:p>
            <a:r>
              <a:rPr lang="en-US" sz="4800" dirty="0" smtClean="0">
                <a:latin typeface="BentonSans Book"/>
              </a:rPr>
              <a:t>Choropleth Map (Shaded Map)</a:t>
            </a:r>
            <a:endParaRPr lang="en-US" sz="4800" dirty="0">
              <a:latin typeface="BentonSans Book"/>
            </a:endParaRPr>
          </a:p>
          <a:p>
            <a:r>
              <a:rPr lang="en-US" dirty="0">
                <a:latin typeface="Merriweather Light"/>
              </a:rPr>
              <a:t>encodes data using color and position to show data geographically.</a:t>
            </a:r>
          </a:p>
        </p:txBody>
      </p:sp>
      <p:pic>
        <p:nvPicPr>
          <p:cNvPr id="2" name="Picture 1"/>
          <p:cNvPicPr>
            <a:picLocks noChangeAspect="1"/>
          </p:cNvPicPr>
          <p:nvPr/>
        </p:nvPicPr>
        <p:blipFill>
          <a:blip r:embed="rId3"/>
          <a:stretch>
            <a:fillRect/>
          </a:stretch>
        </p:blipFill>
        <p:spPr>
          <a:xfrm>
            <a:off x="2865908" y="3162951"/>
            <a:ext cx="8339783" cy="4609450"/>
          </a:xfrm>
          <a:prstGeom prst="rect">
            <a:avLst/>
          </a:prstGeom>
        </p:spPr>
      </p:pic>
    </p:spTree>
    <p:extLst>
      <p:ext uri="{BB962C8B-B14F-4D97-AF65-F5344CB8AC3E}">
        <p14:creationId xmlns:p14="http://schemas.microsoft.com/office/powerpoint/2010/main" val="39091685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16456" y="348616"/>
            <a:ext cx="10395584" cy="7541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498080" y="6126480"/>
            <a:ext cx="922714" cy="904863"/>
          </a:xfrm>
          <a:prstGeom prst="rect">
            <a:avLst/>
          </a:prstGeom>
          <a:noFill/>
        </p:spPr>
        <p:txBody>
          <a:bodyPr wrap="square" rtlCol="0">
            <a:spAutoFit/>
          </a:bodyPr>
          <a:lstStyle/>
          <a:p>
            <a:pPr algn="ctr"/>
            <a:r>
              <a:rPr lang="en-US" sz="5280" b="1" dirty="0">
                <a:solidFill>
                  <a:srgbClr val="FF0000"/>
                </a:solidFill>
                <a:latin typeface="Eras Demi ITC" panose="020B0805030504020804" pitchFamily="34" charset="0"/>
              </a:rPr>
              <a:t>X</a:t>
            </a:r>
          </a:p>
        </p:txBody>
      </p:sp>
    </p:spTree>
    <p:extLst>
      <p:ext uri="{BB962C8B-B14F-4D97-AF65-F5344CB8AC3E}">
        <p14:creationId xmlns:p14="http://schemas.microsoft.com/office/powerpoint/2010/main" val="30068940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http://peltiertech.com/WordPress/wp-content/img200807/sfew-bulle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725" y="2095963"/>
            <a:ext cx="5418254" cy="39746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a:xfrm>
            <a:off x="712788" y="601314"/>
            <a:ext cx="13244512" cy="541687"/>
          </a:xfrm>
        </p:spPr>
        <p:txBody>
          <a:bodyPr/>
          <a:lstStyle/>
          <a:p>
            <a:r>
              <a:rPr lang="en-US" sz="4400" dirty="0">
                <a:latin typeface="+mj-lt"/>
                <a:cs typeface="Calibri" pitchFamily="34" charset="0"/>
              </a:rPr>
              <a:t>Bullet </a:t>
            </a:r>
            <a:r>
              <a:rPr lang="en-US" sz="4400" dirty="0" smtClean="0">
                <a:latin typeface="+mj-lt"/>
                <a:cs typeface="Calibri" pitchFamily="34" charset="0"/>
              </a:rPr>
              <a:t>Graph</a:t>
            </a:r>
            <a:r>
              <a:rPr lang="en-US" sz="4400" dirty="0">
                <a:latin typeface="+mj-lt"/>
                <a:cs typeface="Calibri" pitchFamily="34" charset="0"/>
              </a:rPr>
              <a:t> </a:t>
            </a:r>
            <a:r>
              <a:rPr lang="en-US" sz="4400" dirty="0" smtClean="0">
                <a:latin typeface="+mj-lt"/>
                <a:cs typeface="Calibri" pitchFamily="34" charset="0"/>
              </a:rPr>
              <a:t>(invented by Stephen Few)</a:t>
            </a:r>
            <a:endParaRPr lang="uk-UA" sz="4400" dirty="0">
              <a:latin typeface="+mj-lt"/>
              <a:cs typeface="Calibri" pitchFamily="34" charset="0"/>
            </a:endParaRPr>
          </a:p>
        </p:txBody>
      </p:sp>
      <p:sp>
        <p:nvSpPr>
          <p:cNvPr id="4" name="Rectangle 3"/>
          <p:cNvSpPr/>
          <p:nvPr/>
        </p:nvSpPr>
        <p:spPr>
          <a:xfrm>
            <a:off x="2240280" y="6465689"/>
            <a:ext cx="10149840" cy="523220"/>
          </a:xfrm>
          <a:prstGeom prst="rect">
            <a:avLst/>
          </a:prstGeom>
        </p:spPr>
        <p:txBody>
          <a:bodyPr wrap="square">
            <a:spAutoFit/>
          </a:bodyPr>
          <a:lstStyle/>
          <a:p>
            <a:pPr algn="ctr" defTabSz="1097236"/>
            <a:r>
              <a:rPr lang="en-US" sz="1400" dirty="0">
                <a:solidFill>
                  <a:srgbClr val="4D4D4D"/>
                </a:solidFill>
                <a:latin typeface="Merriweather Light"/>
                <a:cs typeface="+mn-cs"/>
              </a:rPr>
              <a:t>Source</a:t>
            </a:r>
            <a:r>
              <a:rPr lang="en-US" sz="1400" dirty="0" smtClean="0">
                <a:solidFill>
                  <a:srgbClr val="4D4D4D"/>
                </a:solidFill>
                <a:latin typeface="Merriweather Light"/>
                <a:cs typeface="+mn-cs"/>
              </a:rPr>
              <a:t>: Public Domain</a:t>
            </a:r>
          </a:p>
          <a:p>
            <a:pPr algn="ctr" defTabSz="1097236"/>
            <a:r>
              <a:rPr lang="en-US" sz="1400" dirty="0" smtClean="0">
                <a:solidFill>
                  <a:srgbClr val="4D4D4D"/>
                </a:solidFill>
                <a:latin typeface="Merriweather Light"/>
                <a:cs typeface="+mn-cs"/>
              </a:rPr>
              <a:t>https</a:t>
            </a:r>
            <a:r>
              <a:rPr lang="en-US" sz="1400" dirty="0">
                <a:solidFill>
                  <a:srgbClr val="4D4D4D"/>
                </a:solidFill>
                <a:latin typeface="Merriweather Light"/>
                <a:cs typeface="+mn-cs"/>
              </a:rPr>
              <a:t>://en.wikipedia.org/wiki/Bullet_graph#/media/File:Bullet_graphs_multiple.png</a:t>
            </a:r>
          </a:p>
        </p:txBody>
      </p:sp>
    </p:spTree>
    <p:extLst>
      <p:ext uri="{BB962C8B-B14F-4D97-AF65-F5344CB8AC3E}">
        <p14:creationId xmlns:p14="http://schemas.microsoft.com/office/powerpoint/2010/main" val="4322443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A301914-5581-4F6F-AEAF-C5F1262769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24401" y="1778000"/>
            <a:ext cx="12817000" cy="4495886"/>
          </a:xfrm>
          <a:prstGeom prst="rect">
            <a:avLst/>
          </a:prstGeom>
        </p:spPr>
      </p:pic>
      <p:sp>
        <p:nvSpPr>
          <p:cNvPr id="4" name="Rectangle 2">
            <a:extLst>
              <a:ext uri="{FF2B5EF4-FFF2-40B4-BE49-F238E27FC236}">
                <a16:creationId xmlns:a16="http://schemas.microsoft.com/office/drawing/2014/main" xmlns="" id="{44680022-47CC-42BA-8038-380281B5EABF}"/>
              </a:ext>
            </a:extLst>
          </p:cNvPr>
          <p:cNvSpPr txBox="1">
            <a:spLocks noChangeArrowheads="1"/>
          </p:cNvSpPr>
          <p:nvPr/>
        </p:nvSpPr>
        <p:spPr bwMode="auto">
          <a:xfrm>
            <a:off x="3799827" y="7337016"/>
            <a:ext cx="7073900"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rgbClr val="080808"/>
                </a:solidFill>
                <a:latin typeface="Calibri"/>
                <a:ea typeface="+mj-ea"/>
                <a:cs typeface="Calibri"/>
              </a:defRPr>
            </a:lvl1pPr>
            <a:lvl2pPr algn="l" rtl="0" eaLnBrk="1" fontAlgn="base" hangingPunct="1">
              <a:spcBef>
                <a:spcPct val="0"/>
              </a:spcBef>
              <a:spcAft>
                <a:spcPct val="0"/>
              </a:spcAft>
              <a:defRPr sz="3600" b="1">
                <a:solidFill>
                  <a:srgbClr val="080808"/>
                </a:solidFill>
                <a:latin typeface="Arial" charset="0"/>
              </a:defRPr>
            </a:lvl2pPr>
            <a:lvl3pPr algn="l" rtl="0" eaLnBrk="1" fontAlgn="base" hangingPunct="1">
              <a:spcBef>
                <a:spcPct val="0"/>
              </a:spcBef>
              <a:spcAft>
                <a:spcPct val="0"/>
              </a:spcAft>
              <a:defRPr sz="3600" b="1">
                <a:solidFill>
                  <a:srgbClr val="080808"/>
                </a:solidFill>
                <a:latin typeface="Arial" charset="0"/>
              </a:defRPr>
            </a:lvl3pPr>
            <a:lvl4pPr algn="l" rtl="0" eaLnBrk="1" fontAlgn="base" hangingPunct="1">
              <a:spcBef>
                <a:spcPct val="0"/>
              </a:spcBef>
              <a:spcAft>
                <a:spcPct val="0"/>
              </a:spcAft>
              <a:defRPr sz="3600" b="1">
                <a:solidFill>
                  <a:srgbClr val="080808"/>
                </a:solidFill>
                <a:latin typeface="Arial" charset="0"/>
              </a:defRPr>
            </a:lvl4pPr>
            <a:lvl5pPr algn="l" rtl="0" eaLnBrk="1" fontAlgn="base" hangingPunct="1">
              <a:spcBef>
                <a:spcPct val="0"/>
              </a:spcBef>
              <a:spcAft>
                <a:spcPct val="0"/>
              </a:spcAft>
              <a:defRPr sz="3600" b="1">
                <a:solidFill>
                  <a:srgbClr val="080808"/>
                </a:solidFill>
                <a:latin typeface="Arial" charset="0"/>
              </a:defRPr>
            </a:lvl5pPr>
            <a:lvl6pPr marL="457200" algn="l" rtl="0" eaLnBrk="1" fontAlgn="base" hangingPunct="1">
              <a:spcBef>
                <a:spcPct val="0"/>
              </a:spcBef>
              <a:spcAft>
                <a:spcPct val="0"/>
              </a:spcAft>
              <a:defRPr sz="3600" b="1">
                <a:solidFill>
                  <a:srgbClr val="080808"/>
                </a:solidFill>
                <a:latin typeface="Arial" charset="0"/>
              </a:defRPr>
            </a:lvl6pPr>
            <a:lvl7pPr marL="914400" algn="l" rtl="0" eaLnBrk="1" fontAlgn="base" hangingPunct="1">
              <a:spcBef>
                <a:spcPct val="0"/>
              </a:spcBef>
              <a:spcAft>
                <a:spcPct val="0"/>
              </a:spcAft>
              <a:defRPr sz="3600" b="1">
                <a:solidFill>
                  <a:srgbClr val="080808"/>
                </a:solidFill>
                <a:latin typeface="Arial" charset="0"/>
              </a:defRPr>
            </a:lvl7pPr>
            <a:lvl8pPr marL="1371600" algn="l" rtl="0" eaLnBrk="1" fontAlgn="base" hangingPunct="1">
              <a:spcBef>
                <a:spcPct val="0"/>
              </a:spcBef>
              <a:spcAft>
                <a:spcPct val="0"/>
              </a:spcAft>
              <a:defRPr sz="3600" b="1">
                <a:solidFill>
                  <a:srgbClr val="080808"/>
                </a:solidFill>
                <a:latin typeface="Arial" charset="0"/>
              </a:defRPr>
            </a:lvl8pPr>
            <a:lvl9pPr marL="1828800" algn="l" rtl="0" eaLnBrk="1" fontAlgn="base" hangingPunct="1">
              <a:spcBef>
                <a:spcPct val="0"/>
              </a:spcBef>
              <a:spcAft>
                <a:spcPct val="0"/>
              </a:spcAft>
              <a:defRPr sz="3600" b="1">
                <a:solidFill>
                  <a:srgbClr val="080808"/>
                </a:solidFill>
                <a:latin typeface="Arial" charset="0"/>
              </a:defRPr>
            </a:lvl9pPr>
          </a:lstStyle>
          <a:p>
            <a:pPr algn="ctr"/>
            <a:r>
              <a:rPr lang="en-US" sz="2000" b="0" dirty="0" smtClean="0">
                <a:solidFill>
                  <a:schemeClr val="bg1"/>
                </a:solidFill>
                <a:latin typeface="+mn-lt"/>
                <a:cs typeface="Calibri" pitchFamily="34" charset="0"/>
              </a:rPr>
              <a:t>Source: </a:t>
            </a:r>
            <a:r>
              <a:rPr lang="en-US" sz="2000" b="0" i="1" dirty="0" smtClean="0">
                <a:solidFill>
                  <a:schemeClr val="bg1"/>
                </a:solidFill>
                <a:latin typeface="+mn-lt"/>
                <a:cs typeface="Calibri" pitchFamily="34" charset="0"/>
              </a:rPr>
              <a:t>The </a:t>
            </a:r>
            <a:r>
              <a:rPr lang="en-US" sz="2000" b="0" i="1" dirty="0">
                <a:solidFill>
                  <a:schemeClr val="bg1"/>
                </a:solidFill>
                <a:latin typeface="+mn-lt"/>
                <a:cs typeface="Calibri" pitchFamily="34" charset="0"/>
              </a:rPr>
              <a:t>Big Book of </a:t>
            </a:r>
            <a:r>
              <a:rPr lang="en-US" sz="2000" b="0" i="1" dirty="0" smtClean="0">
                <a:solidFill>
                  <a:schemeClr val="bg1"/>
                </a:solidFill>
                <a:latin typeface="+mn-lt"/>
                <a:cs typeface="Calibri" pitchFamily="34" charset="0"/>
              </a:rPr>
              <a:t>Dashboards</a:t>
            </a:r>
            <a:r>
              <a:rPr lang="en-US" sz="2000" b="0" dirty="0" smtClean="0">
                <a:solidFill>
                  <a:schemeClr val="bg1"/>
                </a:solidFill>
                <a:latin typeface="+mn-lt"/>
                <a:cs typeface="Calibri" pitchFamily="34" charset="0"/>
              </a:rPr>
              <a:t> (Figure 1.36)</a:t>
            </a:r>
            <a:endParaRPr lang="uk-UA" sz="2000" b="0" dirty="0">
              <a:solidFill>
                <a:schemeClr val="bg1"/>
              </a:solidFill>
              <a:latin typeface="+mn-lt"/>
              <a:cs typeface="Calibri" pitchFamily="34" charset="0"/>
            </a:endParaRPr>
          </a:p>
        </p:txBody>
      </p:sp>
      <p:sp>
        <p:nvSpPr>
          <p:cNvPr id="5" name="Rectangle 4"/>
          <p:cNvSpPr/>
          <p:nvPr/>
        </p:nvSpPr>
        <p:spPr>
          <a:xfrm>
            <a:off x="2286000" y="7790004"/>
            <a:ext cx="10149840" cy="400110"/>
          </a:xfrm>
          <a:prstGeom prst="rect">
            <a:avLst/>
          </a:prstGeom>
        </p:spPr>
        <p:txBody>
          <a:bodyPr wrap="square">
            <a:spAutoFit/>
          </a:bodyPr>
          <a:lstStyle/>
          <a:p>
            <a:pPr algn="ctr" defTabSz="1097236"/>
            <a:r>
              <a:rPr lang="en-US" sz="2000" dirty="0">
                <a:solidFill>
                  <a:srgbClr val="4D4D4D"/>
                </a:solidFill>
                <a:latin typeface="Merriweather Light"/>
                <a:cs typeface="+mn-cs"/>
              </a:rPr>
              <a:t>Source: </a:t>
            </a:r>
            <a:r>
              <a:rPr lang="en-US" sz="2000" i="1" dirty="0">
                <a:solidFill>
                  <a:srgbClr val="4D4D4D"/>
                </a:solidFill>
                <a:latin typeface="Merriweather Light"/>
                <a:cs typeface="+mn-cs"/>
              </a:rPr>
              <a:t>The Big Book of Dashboards</a:t>
            </a:r>
            <a:r>
              <a:rPr lang="en-US" sz="2000" dirty="0">
                <a:solidFill>
                  <a:srgbClr val="4D4D4D"/>
                </a:solidFill>
                <a:latin typeface="Merriweather Light"/>
                <a:cs typeface="+mn-cs"/>
              </a:rPr>
              <a:t> </a:t>
            </a:r>
            <a:r>
              <a:rPr lang="en-US" sz="2000" dirty="0" smtClean="0">
                <a:solidFill>
                  <a:srgbClr val="4D4D4D"/>
                </a:solidFill>
                <a:latin typeface="Merriweather Light"/>
                <a:cs typeface="+mn-cs"/>
              </a:rPr>
              <a:t>(Figure 1.36)</a:t>
            </a:r>
            <a:endParaRPr lang="en-US" sz="2000" dirty="0">
              <a:solidFill>
                <a:srgbClr val="4D4D4D"/>
              </a:solidFill>
              <a:latin typeface="Merriweather Light"/>
              <a:cs typeface="+mn-cs"/>
            </a:endParaRPr>
          </a:p>
        </p:txBody>
      </p:sp>
    </p:spTree>
    <p:extLst>
      <p:ext uri="{BB962C8B-B14F-4D97-AF65-F5344CB8AC3E}">
        <p14:creationId xmlns:p14="http://schemas.microsoft.com/office/powerpoint/2010/main" val="1261858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712788" y="601314"/>
            <a:ext cx="13244512" cy="541687"/>
          </a:xfrm>
        </p:spPr>
        <p:txBody>
          <a:bodyPr/>
          <a:lstStyle/>
          <a:p>
            <a:r>
              <a:rPr lang="en-US" sz="4400" dirty="0">
                <a:latin typeface="+mj-lt"/>
                <a:cs typeface="Calibri" pitchFamily="34" charset="0"/>
              </a:rPr>
              <a:t>Bullet </a:t>
            </a:r>
            <a:r>
              <a:rPr lang="en-US" sz="4400" dirty="0" smtClean="0">
                <a:latin typeface="+mj-lt"/>
                <a:cs typeface="Calibri" pitchFamily="34" charset="0"/>
              </a:rPr>
              <a:t>Graph</a:t>
            </a:r>
            <a:r>
              <a:rPr lang="en-US" sz="4400" dirty="0">
                <a:latin typeface="+mj-lt"/>
                <a:cs typeface="Calibri" pitchFamily="34" charset="0"/>
              </a:rPr>
              <a:t> </a:t>
            </a:r>
            <a:r>
              <a:rPr lang="en-US" sz="4400" dirty="0" smtClean="0">
                <a:latin typeface="+mj-lt"/>
                <a:cs typeface="Calibri" pitchFamily="34" charset="0"/>
              </a:rPr>
              <a:t>(invented by Stephen Few)</a:t>
            </a:r>
            <a:endParaRPr lang="uk-UA" sz="4400" dirty="0">
              <a:latin typeface="+mj-lt"/>
              <a:cs typeface="Calibr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88" y="1981200"/>
            <a:ext cx="11743267" cy="4635500"/>
          </a:xfrm>
          <a:prstGeom prst="rect">
            <a:avLst/>
          </a:prstGeom>
        </p:spPr>
      </p:pic>
    </p:spTree>
    <p:extLst>
      <p:ext uri="{BB962C8B-B14F-4D97-AF65-F5344CB8AC3E}">
        <p14:creationId xmlns:p14="http://schemas.microsoft.com/office/powerpoint/2010/main" val="7832581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xmlns="" id="{00D0C672-DDFD-4459-899A-90B18F5A5F7A}"/>
              </a:ext>
            </a:extLst>
          </p:cNvPr>
          <p:cNvSpPr txBox="1">
            <a:spLocks/>
          </p:cNvSpPr>
          <p:nvPr/>
        </p:nvSpPr>
        <p:spPr>
          <a:xfrm>
            <a:off x="2573383" y="1541416"/>
            <a:ext cx="8647612" cy="696250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600" b="1" kern="1200" spc="0" baseline="0">
                <a:solidFill>
                  <a:schemeClr val="tx2"/>
                </a:solidFill>
                <a:latin typeface="ITC Franklin Gothic Std Med" panose="020B0704030503020204" pitchFamily="34" charset="0"/>
                <a:ea typeface="+mn-ea"/>
                <a:cs typeface="+mn-cs"/>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solidFill>
                  <a:schemeClr val="bg1"/>
                </a:solidFill>
                <a:latin typeface="Avenir LT Std 55 Roman" panose="020B0503020203020204" pitchFamily="34" charset="0"/>
                <a:cs typeface="Calibri" pitchFamily="34" charset="0"/>
              </a:rPr>
              <a:t>Remove performance bands</a:t>
            </a:r>
          </a:p>
          <a:p>
            <a:pPr lvl="2"/>
            <a:r>
              <a:rPr lang="en-US" dirty="0">
                <a:solidFill>
                  <a:srgbClr val="1F497D"/>
                </a:solidFill>
                <a:cs typeface="Calibri" pitchFamily="34" charset="0"/>
              </a:rPr>
              <a:t>Just actual to target</a:t>
            </a:r>
          </a:p>
          <a:p>
            <a:pPr lvl="2"/>
            <a:r>
              <a:rPr lang="en-US" dirty="0">
                <a:solidFill>
                  <a:srgbClr val="1F497D"/>
                </a:solidFill>
                <a:cs typeface="Calibri" pitchFamily="34" charset="0"/>
              </a:rPr>
              <a:t>Easier to understand</a:t>
            </a:r>
          </a:p>
          <a:p>
            <a:pPr lvl="2"/>
            <a:endParaRPr lang="en-US" dirty="0">
              <a:solidFill>
                <a:srgbClr val="95B8C7"/>
              </a:solidFill>
              <a:latin typeface="Avenir LT Std 45 Book" panose="020B0502020203020204" pitchFamily="34" charset="0"/>
              <a:cs typeface="Calibri" pitchFamily="34" charset="0"/>
            </a:endParaRPr>
          </a:p>
          <a:p>
            <a:pPr lvl="2"/>
            <a:endParaRPr lang="en-US" dirty="0">
              <a:latin typeface="Calibri" pitchFamily="34" charset="0"/>
              <a:cs typeface="Calibri" pitchFamily="34" charset="0"/>
            </a:endParaRPr>
          </a:p>
          <a:p>
            <a:pPr lvl="2"/>
            <a:endParaRPr lang="en-US" dirty="0">
              <a:latin typeface="Calibri" pitchFamily="34" charset="0"/>
              <a:cs typeface="Calibri" pitchFamily="34" charset="0"/>
            </a:endParaRPr>
          </a:p>
          <a:p>
            <a:r>
              <a:rPr lang="en-US" dirty="0">
                <a:solidFill>
                  <a:schemeClr val="bg1"/>
                </a:solidFill>
                <a:latin typeface="Avenir LT Std 55 Roman" panose="020B0503020203020204" pitchFamily="34" charset="0"/>
                <a:cs typeface="Calibri" pitchFamily="34" charset="0"/>
              </a:rPr>
              <a:t>Dual axis Bullet </a:t>
            </a:r>
            <a:r>
              <a:rPr lang="en-US" dirty="0" smtClean="0">
                <a:solidFill>
                  <a:schemeClr val="bg1"/>
                </a:solidFill>
                <a:latin typeface="Avenir LT Std 55 Roman" panose="020B0503020203020204" pitchFamily="34" charset="0"/>
                <a:cs typeface="Calibri" pitchFamily="34" charset="0"/>
              </a:rPr>
              <a:t>Graph</a:t>
            </a:r>
          </a:p>
          <a:p>
            <a:pPr lvl="1"/>
            <a:r>
              <a:rPr lang="en-US" dirty="0" smtClean="0">
                <a:solidFill>
                  <a:schemeClr val="accent6"/>
                </a:solidFill>
                <a:cs typeface="Calibri" pitchFamily="34" charset="0"/>
              </a:rPr>
              <a:t>  Shows both value and %</a:t>
            </a:r>
          </a:p>
          <a:p>
            <a:pPr marL="914400" lvl="2"/>
            <a:endParaRPr lang="en-US" dirty="0">
              <a:latin typeface="Calibri" pitchFamily="34" charset="0"/>
              <a:cs typeface="Calibri" pitchFamily="34" charset="0"/>
            </a:endParaRPr>
          </a:p>
        </p:txBody>
      </p:sp>
      <p:pic>
        <p:nvPicPr>
          <p:cNvPr id="6" name="Picture 5">
            <a:extLst>
              <a:ext uri="{FF2B5EF4-FFF2-40B4-BE49-F238E27FC236}">
                <a16:creationId xmlns:a16="http://schemas.microsoft.com/office/drawing/2014/main" xmlns="" id="{D73579D3-954E-42C0-A700-02C1A52C9D28}"/>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51350" y="2913018"/>
            <a:ext cx="9187689" cy="1125582"/>
          </a:xfrm>
          <a:prstGeom prst="rect">
            <a:avLst/>
          </a:prstGeom>
          <a:noFill/>
        </p:spPr>
      </p:pic>
      <p:pic>
        <p:nvPicPr>
          <p:cNvPr id="7" name="Picture 6">
            <a:extLst>
              <a:ext uri="{FF2B5EF4-FFF2-40B4-BE49-F238E27FC236}">
                <a16:creationId xmlns:a16="http://schemas.microsoft.com/office/drawing/2014/main" xmlns="" id="{B177C0E8-4F84-4B80-BC11-9AC596D8DC68}"/>
              </a:ext>
            </a:extLst>
          </p:cNvPr>
          <p:cNvPicPr>
            <a:picLocks noChangeAspect="1"/>
          </p:cNvPicPr>
          <p:nvPr/>
        </p:nvPicPr>
        <p:blipFill>
          <a:blip r:embed="rId4"/>
          <a:stretch>
            <a:fillRect/>
          </a:stretch>
        </p:blipFill>
        <p:spPr>
          <a:xfrm>
            <a:off x="3151351" y="5218351"/>
            <a:ext cx="5979950" cy="1657600"/>
          </a:xfrm>
          <a:prstGeom prst="rect">
            <a:avLst/>
          </a:prstGeom>
        </p:spPr>
      </p:pic>
      <p:sp>
        <p:nvSpPr>
          <p:cNvPr id="2" name="Text Placeholder 1"/>
          <p:cNvSpPr>
            <a:spLocks noGrp="1"/>
          </p:cNvSpPr>
          <p:nvPr>
            <p:ph type="body" sz="quarter" idx="12"/>
          </p:nvPr>
        </p:nvSpPr>
        <p:spPr/>
        <p:txBody>
          <a:bodyPr/>
          <a:lstStyle/>
          <a:p>
            <a:r>
              <a:rPr lang="en-US" sz="4400" dirty="0" smtClean="0"/>
              <a:t>Variations on the Bullet Chart</a:t>
            </a:r>
            <a:endParaRPr lang="en-US" sz="4400" dirty="0"/>
          </a:p>
        </p:txBody>
      </p:sp>
    </p:spTree>
    <p:extLst>
      <p:ext uri="{BB962C8B-B14F-4D97-AF65-F5344CB8AC3E}">
        <p14:creationId xmlns:p14="http://schemas.microsoft.com/office/powerpoint/2010/main" val="3650879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Slopegraph</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459" y="346809"/>
            <a:ext cx="5758352" cy="7730391"/>
          </a:xfrm>
          <a:prstGeom prst="rect">
            <a:avLst/>
          </a:prstGeom>
        </p:spPr>
      </p:pic>
      <p:sp>
        <p:nvSpPr>
          <p:cNvPr id="12" name="Rectangle 11"/>
          <p:cNvSpPr/>
          <p:nvPr/>
        </p:nvSpPr>
        <p:spPr>
          <a:xfrm>
            <a:off x="525295" y="7677090"/>
            <a:ext cx="6198950" cy="400110"/>
          </a:xfrm>
          <a:prstGeom prst="rect">
            <a:avLst/>
          </a:prstGeom>
        </p:spPr>
        <p:txBody>
          <a:bodyPr wrap="square">
            <a:spAutoFit/>
          </a:bodyPr>
          <a:lstStyle/>
          <a:p>
            <a:pPr defTabSz="1097236"/>
            <a:r>
              <a:rPr lang="en-US" sz="2000" dirty="0">
                <a:solidFill>
                  <a:srgbClr val="4D4D4D"/>
                </a:solidFill>
                <a:latin typeface="Merriweather Light"/>
                <a:cs typeface="+mn-cs"/>
              </a:rPr>
              <a:t>Source: </a:t>
            </a:r>
            <a:r>
              <a:rPr lang="en-US" sz="2000" i="1" dirty="0">
                <a:solidFill>
                  <a:srgbClr val="4D4D4D"/>
                </a:solidFill>
                <a:latin typeface="Merriweather Light"/>
                <a:cs typeface="+mn-cs"/>
              </a:rPr>
              <a:t>The Big Book of </a:t>
            </a:r>
            <a:r>
              <a:rPr lang="en-US" sz="2000" i="1" dirty="0" smtClean="0">
                <a:solidFill>
                  <a:srgbClr val="4D4D4D"/>
                </a:solidFill>
                <a:latin typeface="Merriweather Light"/>
                <a:cs typeface="+mn-cs"/>
              </a:rPr>
              <a:t>Dashboards (Figure 1.21)</a:t>
            </a:r>
            <a:endParaRPr lang="en-US" sz="2000" dirty="0">
              <a:solidFill>
                <a:srgbClr val="4D4D4D"/>
              </a:solidFill>
              <a:latin typeface="Merriweather Light"/>
              <a:cs typeface="+mn-cs"/>
            </a:endParaRPr>
          </a:p>
        </p:txBody>
      </p:sp>
    </p:spTree>
    <p:extLst>
      <p:ext uri="{BB962C8B-B14F-4D97-AF65-F5344CB8AC3E}">
        <p14:creationId xmlns:p14="http://schemas.microsoft.com/office/powerpoint/2010/main" val="2769448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ableau slope graph examp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74" y="198437"/>
            <a:ext cx="6118225" cy="7831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890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ableau slope graph examp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274" y="266699"/>
            <a:ext cx="7743825" cy="774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0543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82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631216"/>
          </a:xfrm>
          <a:prstGeom prst="rect">
            <a:avLst/>
          </a:prstGeom>
          <a:noFill/>
        </p:spPr>
        <p:txBody>
          <a:bodyPr wrap="square" rtlCol="0">
            <a:spAutoFit/>
          </a:bodyPr>
          <a:lstStyle/>
          <a:p>
            <a:r>
              <a:rPr lang="en-US" sz="4800" dirty="0" smtClean="0">
                <a:latin typeface="BentonSans Book"/>
              </a:rPr>
              <a:t>Diverging Bar Chart</a:t>
            </a:r>
            <a:endParaRPr lang="en-US" sz="4800" dirty="0">
              <a:latin typeface="BentonSans Book"/>
            </a:endParaRPr>
          </a:p>
          <a:p>
            <a:r>
              <a:rPr lang="en-US" dirty="0">
                <a:latin typeface="Merriweather Light"/>
              </a:rPr>
              <a:t>encodes data using height/length of bar diverging from a midpoint to show categorical comparisons.</a:t>
            </a:r>
          </a:p>
        </p:txBody>
      </p:sp>
      <p:pic>
        <p:nvPicPr>
          <p:cNvPr id="3" name="Picture 2"/>
          <p:cNvPicPr>
            <a:picLocks noChangeAspect="1"/>
          </p:cNvPicPr>
          <p:nvPr/>
        </p:nvPicPr>
        <p:blipFill>
          <a:blip r:embed="rId3"/>
          <a:stretch>
            <a:fillRect/>
          </a:stretch>
        </p:blipFill>
        <p:spPr>
          <a:xfrm>
            <a:off x="3219703" y="3284633"/>
            <a:ext cx="7632193" cy="3687667"/>
          </a:xfrm>
          <a:prstGeom prst="rect">
            <a:avLst/>
          </a:prstGeom>
        </p:spPr>
      </p:pic>
    </p:spTree>
    <p:extLst>
      <p:ext uri="{BB962C8B-B14F-4D97-AF65-F5344CB8AC3E}">
        <p14:creationId xmlns:p14="http://schemas.microsoft.com/office/powerpoint/2010/main" val="307857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5700" y="838200"/>
            <a:ext cx="11760200" cy="1231106"/>
          </a:xfrm>
          <a:prstGeom prst="rect">
            <a:avLst/>
          </a:prstGeom>
          <a:noFill/>
        </p:spPr>
        <p:txBody>
          <a:bodyPr wrap="square" rtlCol="0">
            <a:spAutoFit/>
          </a:bodyPr>
          <a:lstStyle/>
          <a:p>
            <a:r>
              <a:rPr lang="en-US" sz="4800" dirty="0" smtClean="0">
                <a:latin typeface="BentonSans Book"/>
              </a:rPr>
              <a:t>Dot Plot</a:t>
            </a:r>
            <a:endParaRPr lang="en-US" sz="4800" dirty="0">
              <a:latin typeface="BentonSans Book"/>
            </a:endParaRPr>
          </a:p>
          <a:p>
            <a:r>
              <a:rPr lang="en-US" dirty="0">
                <a:latin typeface="Merriweather Light"/>
              </a:rPr>
              <a:t>encodes data using position to show the comparisons.</a:t>
            </a:r>
          </a:p>
        </p:txBody>
      </p:sp>
      <p:pic>
        <p:nvPicPr>
          <p:cNvPr id="2" name="Picture 1"/>
          <p:cNvPicPr>
            <a:picLocks noChangeAspect="1"/>
          </p:cNvPicPr>
          <p:nvPr/>
        </p:nvPicPr>
        <p:blipFill>
          <a:blip r:embed="rId3"/>
          <a:stretch>
            <a:fillRect/>
          </a:stretch>
        </p:blipFill>
        <p:spPr>
          <a:xfrm>
            <a:off x="2774878" y="1905000"/>
            <a:ext cx="8521843" cy="4635500"/>
          </a:xfrm>
          <a:prstGeom prst="rect">
            <a:avLst/>
          </a:prstGeom>
        </p:spPr>
      </p:pic>
    </p:spTree>
    <p:extLst>
      <p:ext uri="{BB962C8B-B14F-4D97-AF65-F5344CB8AC3E}">
        <p14:creationId xmlns:p14="http://schemas.microsoft.com/office/powerpoint/2010/main" val="684659487"/>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PPT_Corporate_Template_BentonSans_16.9_c</Template>
  <TotalTime>1333</TotalTime>
  <Words>5379</Words>
  <Application>Microsoft Office PowerPoint</Application>
  <PresentationFormat>Custom</PresentationFormat>
  <Paragraphs>260</Paragraphs>
  <Slides>78</Slides>
  <Notes>70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78</vt:i4>
      </vt:variant>
    </vt:vector>
  </HeadingPairs>
  <TitlesOfParts>
    <vt:vector size="89" baseType="lpstr">
      <vt:lpstr>ＭＳ Ｐゴシック</vt:lpstr>
      <vt:lpstr>Arial</vt:lpstr>
      <vt:lpstr>Avenir LT Std 45 Book</vt:lpstr>
      <vt:lpstr>Avenir LT Std 55 Roman</vt:lpstr>
      <vt:lpstr>BentonSans Book</vt:lpstr>
      <vt:lpstr>Calibri</vt:lpstr>
      <vt:lpstr>Eras Demi ITC</vt:lpstr>
      <vt:lpstr>Gill Sans MT</vt:lpstr>
      <vt:lpstr>Merriweather Light</vt:lpstr>
      <vt:lpstr>PPT_Corporate_Template_BentonSans_16.9_c</vt:lpstr>
      <vt:lpstr>Custom Design</vt:lpstr>
      <vt:lpstr>PowerPoint Presentation</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Sparklines</vt:lpstr>
      <vt:lpstr>Sparklines</vt:lpstr>
      <vt:lpstr>PowerPoint Presentation</vt:lpstr>
      <vt:lpstr>PowerPoint Presentation</vt:lpstr>
      <vt:lpstr>Small Multiples</vt:lpstr>
      <vt:lpstr>PowerPoint Presentation</vt:lpstr>
      <vt:lpstr>PowerPoint Presentation</vt:lpstr>
      <vt:lpstr>PowerPoint Presentation</vt:lpstr>
      <vt:lpstr>PowerPoint Presentation</vt:lpstr>
      <vt:lpstr>PowerPoint Presentation</vt:lpstr>
      <vt:lpstr>Bullet Graph (invented by Stephen Few)</vt:lpstr>
      <vt:lpstr>PowerPoint Presentation</vt:lpstr>
      <vt:lpstr>Bullet Graph (invented by Stephen Few)</vt:lpstr>
      <vt:lpstr>PowerPoint Presentation</vt:lpstr>
      <vt:lpstr>Slopegraph</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 Cronk</dc:creator>
  <cp:keywords/>
  <dc:description/>
  <cp:lastModifiedBy>Jeff Shaffer</cp:lastModifiedBy>
  <cp:revision>161</cp:revision>
  <cp:lastPrinted>2015-11-05T23:58:20Z</cp:lastPrinted>
  <dcterms:created xsi:type="dcterms:W3CDTF">2017-05-11T09:54:05Z</dcterms:created>
  <dcterms:modified xsi:type="dcterms:W3CDTF">2017-08-01T19:12:50Z</dcterms:modified>
  <cp:category/>
</cp:coreProperties>
</file>